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03_825CAD05.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D_15D29400.xml" ContentType="application/vnd.ms-powerpoint.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10_346DC6E3.xml" ContentType="application/vnd.ms-powerpoint.comments+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05_DD0E81D6.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09_62980099.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57" r:id="rId3"/>
    <p:sldId id="258" r:id="rId4"/>
    <p:sldId id="259" r:id="rId5"/>
    <p:sldId id="268" r:id="rId6"/>
    <p:sldId id="269" r:id="rId7"/>
    <p:sldId id="284" r:id="rId8"/>
    <p:sldId id="270" r:id="rId9"/>
    <p:sldId id="272" r:id="rId10"/>
    <p:sldId id="271" r:id="rId11"/>
    <p:sldId id="274" r:id="rId12"/>
    <p:sldId id="280" r:id="rId13"/>
    <p:sldId id="281" r:id="rId14"/>
    <p:sldId id="273" r:id="rId15"/>
    <p:sldId id="262" r:id="rId16"/>
    <p:sldId id="275" r:id="rId17"/>
    <p:sldId id="276" r:id="rId18"/>
    <p:sldId id="261" r:id="rId19"/>
    <p:sldId id="263" r:id="rId20"/>
    <p:sldId id="264" r:id="rId21"/>
    <p:sldId id="265" r:id="rId22"/>
    <p:sldId id="266" r:id="rId23"/>
    <p:sldId id="267" r:id="rId24"/>
    <p:sldId id="277" r:id="rId25"/>
    <p:sldId id="283" r:id="rId26"/>
    <p:sldId id="278" r:id="rId27"/>
    <p:sldId id="282"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C495E0-C570-5123-3381-93D9FA235999}" name="OLLERENSHAW, Lara (ROTHERHAM DONCASTER AND SOUTH HUMBER NHS FOUNDATION TRUST)" initials="LO" userId="S::l.ollerenshaw@nhs.net::671568de-20be-4e6e-9a8c-fd3d798058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67761" autoAdjust="0"/>
  </p:normalViewPr>
  <p:slideViewPr>
    <p:cSldViewPr snapToGrid="0">
      <p:cViewPr varScale="1">
        <p:scale>
          <a:sx n="39" d="100"/>
          <a:sy n="39" d="100"/>
        </p:scale>
        <p:origin x="14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omments/modernComment_10D_15D29400.xml><?xml version="1.0" encoding="utf-8"?>
<p188:cmLst xmlns:a="http://schemas.openxmlformats.org/drawingml/2006/main" xmlns:r="http://schemas.openxmlformats.org/officeDocument/2006/relationships" xmlns:p188="http://schemas.microsoft.com/office/powerpoint/2018/8/main">
  <p188:cm id="{ABB9326B-7EA5-4826-96B1-6A2C9E0F7BD5}" authorId="{F0C495E0-C570-5123-3381-93D9FA235999}" created="2026-02-23T14:30:54.595">
    <ac:txMkLst xmlns:ac="http://schemas.microsoft.com/office/drawing/2013/main/command">
      <pc:docMk xmlns:pc="http://schemas.microsoft.com/office/powerpoint/2013/main/command"/>
      <pc:sldMk xmlns:pc="http://schemas.microsoft.com/office/powerpoint/2013/main/command" cId="366121984" sldId="269"/>
      <ac:spMk id="7" creationId="{96515A3E-64A8-CF53-61C4-B712B6906CDA}"/>
      <ac:txMk cp="3" len="44">
        <ac:context len="49" hash="1110336799"/>
      </ac:txMk>
    </ac:txMkLst>
    <p188:pos x="4012096" y="745297"/>
    <p188:txBody>
      <a:bodyPr/>
      <a:lstStyle/>
      <a:p>
        <a:r>
          <a:rPr lang="en-GB"/>
          <a:t>Do you mean by this that we often oversimplify masking itself? </a:t>
        </a:r>
      </a:p>
    </p188:txBody>
  </p188:cm>
</p188:cmLst>
</file>

<file path=ppt/comments/modernComment_103_825CAD05.xml><?xml version="1.0" encoding="utf-8"?>
<p188:cmLst xmlns:a="http://schemas.openxmlformats.org/drawingml/2006/main" xmlns:r="http://schemas.openxmlformats.org/officeDocument/2006/relationships" xmlns:p188="http://schemas.microsoft.com/office/powerpoint/2018/8/main">
  <p188:cm id="{8888CCDB-2167-4591-B2A3-1C9BFEE8D0E2}" authorId="{F0C495E0-C570-5123-3381-93D9FA235999}" created="2026-02-23T14:30:05.500">
    <ac:txMkLst xmlns:ac="http://schemas.microsoft.com/office/drawing/2013/main/command">
      <pc:docMk xmlns:pc="http://schemas.microsoft.com/office/powerpoint/2013/main/command"/>
      <pc:sldMk xmlns:pc="http://schemas.microsoft.com/office/powerpoint/2013/main/command" cId="2187111685" sldId="259"/>
      <ac:spMk id="3" creationId="{2DDF34D1-8E9E-3902-4F4D-C4B07ABD3A1B}"/>
      <ac:txMk cp="0" len="177">
        <ac:context len="181" hash="89000161"/>
      </ac:txMk>
    </ac:txMkLst>
    <p188:pos x="10227365" y="360984"/>
    <p188:txBody>
      <a:bodyPr/>
      <a:lstStyle/>
      <a:p>
        <a:r>
          <a:rPr lang="en-GB"/>
          <a:t>This is a really nice point to highlight ☺️ </a:t>
        </a:r>
      </a:p>
    </p188:txBody>
  </p188:cm>
</p188:cmLst>
</file>

<file path=ppt/comments/modernComment_105_DD0E81D6.xml><?xml version="1.0" encoding="utf-8"?>
<p188:cmLst xmlns:a="http://schemas.openxmlformats.org/drawingml/2006/main" xmlns:r="http://schemas.openxmlformats.org/officeDocument/2006/relationships" xmlns:p188="http://schemas.microsoft.com/office/powerpoint/2018/8/main">
  <p188:cm id="{13BEDF25-8CCD-4084-B30F-994F2D70A013}" authorId="{F0C495E0-C570-5123-3381-93D9FA235999}" created="2026-02-23T14:42:33.363">
    <pc:sldMkLst xmlns:pc="http://schemas.microsoft.com/office/powerpoint/2013/main/command">
      <pc:docMk/>
      <pc:sldMk cId="3708715478" sldId="261"/>
    </pc:sldMkLst>
    <p188:txBody>
      <a:bodyPr/>
      <a:lstStyle/>
      <a:p>
        <a:r>
          <a:rPr lang="en-GB"/>
          <a:t>Fpr slides 16-20, I think it might be helpful if we mentioned a case we have observed and how their masking in that area has presented? </a:t>
        </a:r>
      </a:p>
    </p188:txBody>
  </p188:cm>
</p188:cmLst>
</file>

<file path=ppt/comments/modernComment_109_62980099.xml><?xml version="1.0" encoding="utf-8"?>
<p188:cmLst xmlns:a="http://schemas.openxmlformats.org/drawingml/2006/main" xmlns:r="http://schemas.openxmlformats.org/officeDocument/2006/relationships" xmlns:p188="http://schemas.microsoft.com/office/powerpoint/2018/8/main">
  <p188:cm id="{72E36CEC-BCC2-4464-940F-971F8A80DACC}" authorId="{F0C495E0-C570-5123-3381-93D9FA235999}" created="2026-02-23T14:39:12.077">
    <ac:txMkLst xmlns:ac="http://schemas.microsoft.com/office/drawing/2013/main/command">
      <pc:docMk xmlns:pc="http://schemas.microsoft.com/office/powerpoint/2013/main/command"/>
      <pc:sldMk xmlns:pc="http://schemas.microsoft.com/office/powerpoint/2013/main/command" cId="1654128793" sldId="265"/>
      <ac:spMk id="4" creationId="{6B538573-B5CC-8F79-0650-6A921E1EA4C0}"/>
      <ac:txMk cp="197" len="88">
        <ac:context len="287" hash="699639451"/>
      </ac:txMk>
    </ac:txMkLst>
    <p188:pos x="4946374" y="3104184"/>
    <p188:txBody>
      <a:bodyPr/>
      <a:lstStyle/>
      <a:p>
        <a:r>
          <a:rPr lang="en-GB"/>
          <a:t>I wonder if it might be helpful to note an AuDHD profile here which might look like a reciprocal conversation on the surface because they appear to take a lead in the conversation, but it more reflects impulsivity than reciprocity? </a:t>
        </a:r>
      </a:p>
    </p188:txBody>
  </p188:cm>
</p188:cmLst>
</file>

<file path=ppt/comments/modernComment_110_346DC6E3.xml><?xml version="1.0" encoding="utf-8"?>
<p188:cmLst xmlns:a="http://schemas.openxmlformats.org/drawingml/2006/main" xmlns:r="http://schemas.openxmlformats.org/officeDocument/2006/relationships" xmlns:p188="http://schemas.microsoft.com/office/powerpoint/2018/8/main">
  <p188:cm id="{A8B59AE6-7771-49AD-9086-54311D0C421F}" authorId="{F0C495E0-C570-5123-3381-93D9FA235999}" created="2026-02-23T14:33:00.083">
    <ac:txMkLst xmlns:ac="http://schemas.microsoft.com/office/drawing/2013/main/command">
      <pc:docMk xmlns:pc="http://schemas.microsoft.com/office/powerpoint/2013/main/command"/>
      <pc:sldMk xmlns:pc="http://schemas.microsoft.com/office/powerpoint/2013/main/command" cId="879609571" sldId="272"/>
      <ac:spMk id="2" creationId="{3DAE24FF-E265-F196-C484-EA9B441881E9}"/>
      <ac:txMk cp="0" len="42">
        <ac:context len="43" hash="2269174664"/>
      </ac:txMk>
    </ac:txMkLst>
    <p188:pos x="10260220" y="1470784"/>
    <p188:txBody>
      <a:bodyPr/>
      <a:lstStyle/>
      <a:p>
        <a:r>
          <a:rPr lang="en-GB"/>
          <a:t>I wonder if Courtney might be best placed to provide a good example case? </a:t>
        </a:r>
      </a:p>
    </p188:txBody>
  </p188:cm>
</p188:cmLst>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251EC1-1EE1-483D-B0D9-16D5F38EA117}" type="doc">
      <dgm:prSet loTypeId="urn:microsoft.com/office/officeart/2005/8/layout/vList2" loCatId="list" qsTypeId="urn:microsoft.com/office/officeart/2005/8/quickstyle/simple3" qsCatId="simple" csTypeId="urn:microsoft.com/office/officeart/2005/8/colors/colorful3" csCatId="colorful"/>
      <dgm:spPr/>
      <dgm:t>
        <a:bodyPr/>
        <a:lstStyle/>
        <a:p>
          <a:endParaRPr lang="en-US"/>
        </a:p>
      </dgm:t>
    </dgm:pt>
    <dgm:pt modelId="{5CEA434B-A1B2-416D-A887-A30AEC84674C}">
      <dgm:prSet/>
      <dgm:spPr/>
      <dgm:t>
        <a:bodyPr/>
        <a:lstStyle/>
        <a:p>
          <a:r>
            <a:rPr lang="en-GB" b="1" dirty="0"/>
            <a:t>Social Acceptance &amp; Survival:</a:t>
          </a:r>
          <a:r>
            <a:rPr lang="en-GB" dirty="0"/>
            <a:t> Children mask to blend in, avoid being bullied, and prevent social exclusion.</a:t>
          </a:r>
          <a:endParaRPr lang="en-US" dirty="0"/>
        </a:p>
      </dgm:t>
    </dgm:pt>
    <dgm:pt modelId="{586BA05E-2111-477D-ABA6-32C3E5EA74C1}" type="parTrans" cxnId="{0F2B185F-0FD9-44E9-B421-26107407D2D7}">
      <dgm:prSet/>
      <dgm:spPr/>
      <dgm:t>
        <a:bodyPr/>
        <a:lstStyle/>
        <a:p>
          <a:endParaRPr lang="en-US"/>
        </a:p>
      </dgm:t>
    </dgm:pt>
    <dgm:pt modelId="{DD62AFEE-830A-4844-BEE3-7EEB462D461F}" type="sibTrans" cxnId="{0F2B185F-0FD9-44E9-B421-26107407D2D7}">
      <dgm:prSet/>
      <dgm:spPr/>
      <dgm:t>
        <a:bodyPr/>
        <a:lstStyle/>
        <a:p>
          <a:endParaRPr lang="en-US"/>
        </a:p>
      </dgm:t>
    </dgm:pt>
    <dgm:pt modelId="{1A6643FA-7D17-4C07-82EC-5EE66B34BB5C}">
      <dgm:prSet/>
      <dgm:spPr/>
      <dgm:t>
        <a:bodyPr/>
        <a:lstStyle/>
        <a:p>
          <a:r>
            <a:rPr lang="en-GB" b="1"/>
            <a:t>Compliance with Expectations:</a:t>
          </a:r>
          <a:r>
            <a:rPr lang="en-GB"/>
            <a:t> It is a way to meet the often-high expectations of teachers and peers, such as sitting still, making eye contact, or mimicking social interactions.</a:t>
          </a:r>
          <a:endParaRPr lang="en-US"/>
        </a:p>
      </dgm:t>
    </dgm:pt>
    <dgm:pt modelId="{5380A8F1-FA45-431E-A923-01B5F3154B65}" type="parTrans" cxnId="{0E323C41-1530-4245-9080-79B80636FB8E}">
      <dgm:prSet/>
      <dgm:spPr/>
      <dgm:t>
        <a:bodyPr/>
        <a:lstStyle/>
        <a:p>
          <a:endParaRPr lang="en-US"/>
        </a:p>
      </dgm:t>
    </dgm:pt>
    <dgm:pt modelId="{02E9DBEF-98EB-4398-8027-7EE0EB73FDBA}" type="sibTrans" cxnId="{0E323C41-1530-4245-9080-79B80636FB8E}">
      <dgm:prSet/>
      <dgm:spPr/>
      <dgm:t>
        <a:bodyPr/>
        <a:lstStyle/>
        <a:p>
          <a:endParaRPr lang="en-US"/>
        </a:p>
      </dgm:t>
    </dgm:pt>
    <dgm:pt modelId="{02DE71F7-A9F2-4DD5-A0A3-9FFEA6CC291C}">
      <dgm:prSet/>
      <dgm:spPr/>
      <dgm:t>
        <a:bodyPr/>
        <a:lstStyle/>
        <a:p>
          <a:r>
            <a:rPr lang="en-GB" b="1" dirty="0"/>
            <a:t>Avoiding Negative Attention:</a:t>
          </a:r>
          <a:r>
            <a:rPr lang="en-GB" dirty="0"/>
            <a:t> It helps children avoid punishment or negative attention for behaviours like stimming (self-regulatory movements).</a:t>
          </a:r>
          <a:endParaRPr lang="en-US" dirty="0"/>
        </a:p>
      </dgm:t>
    </dgm:pt>
    <dgm:pt modelId="{D0CC3580-91A7-40B1-8EA7-912D6458325F}" type="parTrans" cxnId="{8E3A7756-7012-4D77-B6EB-1BACC5B39D2B}">
      <dgm:prSet/>
      <dgm:spPr/>
      <dgm:t>
        <a:bodyPr/>
        <a:lstStyle/>
        <a:p>
          <a:endParaRPr lang="en-US"/>
        </a:p>
      </dgm:t>
    </dgm:pt>
    <dgm:pt modelId="{7C167916-201D-47CE-992B-4D2B44148D02}" type="sibTrans" cxnId="{8E3A7756-7012-4D77-B6EB-1BACC5B39D2B}">
      <dgm:prSet/>
      <dgm:spPr/>
      <dgm:t>
        <a:bodyPr/>
        <a:lstStyle/>
        <a:p>
          <a:endParaRPr lang="en-US"/>
        </a:p>
      </dgm:t>
    </dgm:pt>
    <dgm:pt modelId="{A916FCF0-30C3-4806-BAA5-3E776385723F}">
      <dgm:prSet/>
      <dgm:spPr/>
      <dgm:t>
        <a:bodyPr/>
        <a:lstStyle/>
        <a:p>
          <a:r>
            <a:rPr lang="en-GB" b="1" dirty="0"/>
            <a:t>"Getting Through the Day":</a:t>
          </a:r>
          <a:r>
            <a:rPr lang="en-GB" dirty="0"/>
            <a:t> It acts as a coping mechanism to navigate a high-sensory environment, though this often leads to exhaustion, anxiety, or "autistic burnout" at home.</a:t>
          </a:r>
          <a:endParaRPr lang="en-US" dirty="0"/>
        </a:p>
      </dgm:t>
    </dgm:pt>
    <dgm:pt modelId="{D9CC189B-33AF-4983-9F17-77C089A46167}" type="parTrans" cxnId="{728F97EE-B8F1-471A-A0F9-FDE552C1A744}">
      <dgm:prSet/>
      <dgm:spPr/>
      <dgm:t>
        <a:bodyPr/>
        <a:lstStyle/>
        <a:p>
          <a:endParaRPr lang="en-US"/>
        </a:p>
      </dgm:t>
    </dgm:pt>
    <dgm:pt modelId="{E1874872-D6F4-442B-84FF-975B1BB79EF5}" type="sibTrans" cxnId="{728F97EE-B8F1-471A-A0F9-FDE552C1A744}">
      <dgm:prSet/>
      <dgm:spPr/>
      <dgm:t>
        <a:bodyPr/>
        <a:lstStyle/>
        <a:p>
          <a:endParaRPr lang="en-US"/>
        </a:p>
      </dgm:t>
    </dgm:pt>
    <dgm:pt modelId="{06506D28-763F-4A56-AFFA-503C40DC0895}" type="pres">
      <dgm:prSet presAssocID="{5B251EC1-1EE1-483D-B0D9-16D5F38EA117}" presName="linear" presStyleCnt="0">
        <dgm:presLayoutVars>
          <dgm:animLvl val="lvl"/>
          <dgm:resizeHandles val="exact"/>
        </dgm:presLayoutVars>
      </dgm:prSet>
      <dgm:spPr/>
    </dgm:pt>
    <dgm:pt modelId="{CB0A96E2-8F8B-419A-8FFC-9645B5A87D76}" type="pres">
      <dgm:prSet presAssocID="{5CEA434B-A1B2-416D-A887-A30AEC84674C}" presName="parentText" presStyleLbl="node1" presStyleIdx="0" presStyleCnt="4">
        <dgm:presLayoutVars>
          <dgm:chMax val="0"/>
          <dgm:bulletEnabled val="1"/>
        </dgm:presLayoutVars>
      </dgm:prSet>
      <dgm:spPr/>
    </dgm:pt>
    <dgm:pt modelId="{80B4C4F7-5B58-4B70-8E05-55E8ADD038C9}" type="pres">
      <dgm:prSet presAssocID="{DD62AFEE-830A-4844-BEE3-7EEB462D461F}" presName="spacer" presStyleCnt="0"/>
      <dgm:spPr/>
    </dgm:pt>
    <dgm:pt modelId="{EC3897FC-6CE6-4238-9F4E-DD5EB63E749F}" type="pres">
      <dgm:prSet presAssocID="{1A6643FA-7D17-4C07-82EC-5EE66B34BB5C}" presName="parentText" presStyleLbl="node1" presStyleIdx="1" presStyleCnt="4">
        <dgm:presLayoutVars>
          <dgm:chMax val="0"/>
          <dgm:bulletEnabled val="1"/>
        </dgm:presLayoutVars>
      </dgm:prSet>
      <dgm:spPr/>
    </dgm:pt>
    <dgm:pt modelId="{BF70E348-F567-48B9-A4D9-56D9708A8ABC}" type="pres">
      <dgm:prSet presAssocID="{02E9DBEF-98EB-4398-8027-7EE0EB73FDBA}" presName="spacer" presStyleCnt="0"/>
      <dgm:spPr/>
    </dgm:pt>
    <dgm:pt modelId="{A8D33B09-5AF8-4AE9-98C1-3454D4E88351}" type="pres">
      <dgm:prSet presAssocID="{02DE71F7-A9F2-4DD5-A0A3-9FFEA6CC291C}" presName="parentText" presStyleLbl="node1" presStyleIdx="2" presStyleCnt="4">
        <dgm:presLayoutVars>
          <dgm:chMax val="0"/>
          <dgm:bulletEnabled val="1"/>
        </dgm:presLayoutVars>
      </dgm:prSet>
      <dgm:spPr/>
    </dgm:pt>
    <dgm:pt modelId="{C3235AE6-AD5E-4C0F-AA39-38FD7DAFA7BA}" type="pres">
      <dgm:prSet presAssocID="{7C167916-201D-47CE-992B-4D2B44148D02}" presName="spacer" presStyleCnt="0"/>
      <dgm:spPr/>
    </dgm:pt>
    <dgm:pt modelId="{9950BB2F-BF34-4376-9C0B-23752DDA04E5}" type="pres">
      <dgm:prSet presAssocID="{A916FCF0-30C3-4806-BAA5-3E776385723F}" presName="parentText" presStyleLbl="node1" presStyleIdx="3" presStyleCnt="4">
        <dgm:presLayoutVars>
          <dgm:chMax val="0"/>
          <dgm:bulletEnabled val="1"/>
        </dgm:presLayoutVars>
      </dgm:prSet>
      <dgm:spPr/>
    </dgm:pt>
  </dgm:ptLst>
  <dgm:cxnLst>
    <dgm:cxn modelId="{7FD9B314-7F39-460D-BE35-D6A56DF7CD8E}" type="presOf" srcId="{A916FCF0-30C3-4806-BAA5-3E776385723F}" destId="{9950BB2F-BF34-4376-9C0B-23752DDA04E5}" srcOrd="0" destOrd="0" presId="urn:microsoft.com/office/officeart/2005/8/layout/vList2"/>
    <dgm:cxn modelId="{0F2B185F-0FD9-44E9-B421-26107407D2D7}" srcId="{5B251EC1-1EE1-483D-B0D9-16D5F38EA117}" destId="{5CEA434B-A1B2-416D-A887-A30AEC84674C}" srcOrd="0" destOrd="0" parTransId="{586BA05E-2111-477D-ABA6-32C3E5EA74C1}" sibTransId="{DD62AFEE-830A-4844-BEE3-7EEB462D461F}"/>
    <dgm:cxn modelId="{0E323C41-1530-4245-9080-79B80636FB8E}" srcId="{5B251EC1-1EE1-483D-B0D9-16D5F38EA117}" destId="{1A6643FA-7D17-4C07-82EC-5EE66B34BB5C}" srcOrd="1" destOrd="0" parTransId="{5380A8F1-FA45-431E-A923-01B5F3154B65}" sibTransId="{02E9DBEF-98EB-4398-8027-7EE0EB73FDBA}"/>
    <dgm:cxn modelId="{8E3A7756-7012-4D77-B6EB-1BACC5B39D2B}" srcId="{5B251EC1-1EE1-483D-B0D9-16D5F38EA117}" destId="{02DE71F7-A9F2-4DD5-A0A3-9FFEA6CC291C}" srcOrd="2" destOrd="0" parTransId="{D0CC3580-91A7-40B1-8EA7-912D6458325F}" sibTransId="{7C167916-201D-47CE-992B-4D2B44148D02}"/>
    <dgm:cxn modelId="{941D06A9-7C24-4C2F-B9AB-49BA012C1D0B}" type="presOf" srcId="{5B251EC1-1EE1-483D-B0D9-16D5F38EA117}" destId="{06506D28-763F-4A56-AFFA-503C40DC0895}" srcOrd="0" destOrd="0" presId="urn:microsoft.com/office/officeart/2005/8/layout/vList2"/>
    <dgm:cxn modelId="{012D24DB-4C86-4FEC-A6B3-9588FC1C84C2}" type="presOf" srcId="{5CEA434B-A1B2-416D-A887-A30AEC84674C}" destId="{CB0A96E2-8F8B-419A-8FFC-9645B5A87D76}" srcOrd="0" destOrd="0" presId="urn:microsoft.com/office/officeart/2005/8/layout/vList2"/>
    <dgm:cxn modelId="{5361ADE0-3DA8-42DD-AB86-2648EB0D2871}" type="presOf" srcId="{02DE71F7-A9F2-4DD5-A0A3-9FFEA6CC291C}" destId="{A8D33B09-5AF8-4AE9-98C1-3454D4E88351}" srcOrd="0" destOrd="0" presId="urn:microsoft.com/office/officeart/2005/8/layout/vList2"/>
    <dgm:cxn modelId="{238859EE-CBCE-45A6-A4E7-97FD88CB69E0}" type="presOf" srcId="{1A6643FA-7D17-4C07-82EC-5EE66B34BB5C}" destId="{EC3897FC-6CE6-4238-9F4E-DD5EB63E749F}" srcOrd="0" destOrd="0" presId="urn:microsoft.com/office/officeart/2005/8/layout/vList2"/>
    <dgm:cxn modelId="{728F97EE-B8F1-471A-A0F9-FDE552C1A744}" srcId="{5B251EC1-1EE1-483D-B0D9-16D5F38EA117}" destId="{A916FCF0-30C3-4806-BAA5-3E776385723F}" srcOrd="3" destOrd="0" parTransId="{D9CC189B-33AF-4983-9F17-77C089A46167}" sibTransId="{E1874872-D6F4-442B-84FF-975B1BB79EF5}"/>
    <dgm:cxn modelId="{8BC9E923-E516-45C4-992B-2A65CA311090}" type="presParOf" srcId="{06506D28-763F-4A56-AFFA-503C40DC0895}" destId="{CB0A96E2-8F8B-419A-8FFC-9645B5A87D76}" srcOrd="0" destOrd="0" presId="urn:microsoft.com/office/officeart/2005/8/layout/vList2"/>
    <dgm:cxn modelId="{116E03AB-14A9-498E-8E68-9DD9A146CFDF}" type="presParOf" srcId="{06506D28-763F-4A56-AFFA-503C40DC0895}" destId="{80B4C4F7-5B58-4B70-8E05-55E8ADD038C9}" srcOrd="1" destOrd="0" presId="urn:microsoft.com/office/officeart/2005/8/layout/vList2"/>
    <dgm:cxn modelId="{1CFAE5CE-D35B-4321-A9A1-3CA3FE5279A1}" type="presParOf" srcId="{06506D28-763F-4A56-AFFA-503C40DC0895}" destId="{EC3897FC-6CE6-4238-9F4E-DD5EB63E749F}" srcOrd="2" destOrd="0" presId="urn:microsoft.com/office/officeart/2005/8/layout/vList2"/>
    <dgm:cxn modelId="{8A3A2681-CCF6-4D7F-A364-22E6D64957BC}" type="presParOf" srcId="{06506D28-763F-4A56-AFFA-503C40DC0895}" destId="{BF70E348-F567-48B9-A4D9-56D9708A8ABC}" srcOrd="3" destOrd="0" presId="urn:microsoft.com/office/officeart/2005/8/layout/vList2"/>
    <dgm:cxn modelId="{E62B2A73-FB5E-4265-A325-E7B9782AF9A1}" type="presParOf" srcId="{06506D28-763F-4A56-AFFA-503C40DC0895}" destId="{A8D33B09-5AF8-4AE9-98C1-3454D4E88351}" srcOrd="4" destOrd="0" presId="urn:microsoft.com/office/officeart/2005/8/layout/vList2"/>
    <dgm:cxn modelId="{D1F4B61A-7986-40E2-9FA3-03C98F391B90}" type="presParOf" srcId="{06506D28-763F-4A56-AFFA-503C40DC0895}" destId="{C3235AE6-AD5E-4C0F-AA39-38FD7DAFA7BA}" srcOrd="5" destOrd="0" presId="urn:microsoft.com/office/officeart/2005/8/layout/vList2"/>
    <dgm:cxn modelId="{2A8D30E8-E4B7-4DEF-9160-0151D9AA3B98}" type="presParOf" srcId="{06506D28-763F-4A56-AFFA-503C40DC0895}" destId="{9950BB2F-BF34-4376-9C0B-23752DDA04E5}"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0A96E2-8F8B-419A-8FFC-9645B5A87D76}">
      <dsp:nvSpPr>
        <dsp:cNvPr id="0" name=""/>
        <dsp:cNvSpPr/>
      </dsp:nvSpPr>
      <dsp:spPr>
        <a:xfrm>
          <a:off x="0" y="105763"/>
          <a:ext cx="6926451" cy="1417162"/>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Social Acceptance &amp; Survival:</a:t>
          </a:r>
          <a:r>
            <a:rPr lang="en-GB" sz="2000" kern="1200" dirty="0"/>
            <a:t> Children mask to blend in, avoid being bullied, and prevent social exclusion.</a:t>
          </a:r>
          <a:endParaRPr lang="en-US" sz="2000" kern="1200" dirty="0"/>
        </a:p>
      </dsp:txBody>
      <dsp:txXfrm>
        <a:off x="69180" y="174943"/>
        <a:ext cx="6788091" cy="1278802"/>
      </dsp:txXfrm>
    </dsp:sp>
    <dsp:sp modelId="{EC3897FC-6CE6-4238-9F4E-DD5EB63E749F}">
      <dsp:nvSpPr>
        <dsp:cNvPr id="0" name=""/>
        <dsp:cNvSpPr/>
      </dsp:nvSpPr>
      <dsp:spPr>
        <a:xfrm>
          <a:off x="0" y="1580526"/>
          <a:ext cx="6926451" cy="1417162"/>
        </a:xfrm>
        <a:prstGeom prst="roundRect">
          <a:avLst/>
        </a:prstGeom>
        <a:gradFill rotWithShape="0">
          <a:gsLst>
            <a:gs pos="0">
              <a:schemeClr val="accent3">
                <a:hueOff val="1372388"/>
                <a:satOff val="8237"/>
                <a:lumOff val="6275"/>
                <a:alphaOff val="0"/>
                <a:lumMod val="110000"/>
                <a:satMod val="105000"/>
                <a:tint val="67000"/>
              </a:schemeClr>
            </a:gs>
            <a:gs pos="50000">
              <a:schemeClr val="accent3">
                <a:hueOff val="1372388"/>
                <a:satOff val="8237"/>
                <a:lumOff val="6275"/>
                <a:alphaOff val="0"/>
                <a:lumMod val="105000"/>
                <a:satMod val="103000"/>
                <a:tint val="73000"/>
              </a:schemeClr>
            </a:gs>
            <a:gs pos="100000">
              <a:schemeClr val="accent3">
                <a:hueOff val="1372388"/>
                <a:satOff val="8237"/>
                <a:lumOff val="627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a:t>Compliance with Expectations:</a:t>
          </a:r>
          <a:r>
            <a:rPr lang="en-GB" sz="2000" kern="1200"/>
            <a:t> It is a way to meet the often-high expectations of teachers and peers, such as sitting still, making eye contact, or mimicking social interactions.</a:t>
          </a:r>
          <a:endParaRPr lang="en-US" sz="2000" kern="1200"/>
        </a:p>
      </dsp:txBody>
      <dsp:txXfrm>
        <a:off x="69180" y="1649706"/>
        <a:ext cx="6788091" cy="1278802"/>
      </dsp:txXfrm>
    </dsp:sp>
    <dsp:sp modelId="{A8D33B09-5AF8-4AE9-98C1-3454D4E88351}">
      <dsp:nvSpPr>
        <dsp:cNvPr id="0" name=""/>
        <dsp:cNvSpPr/>
      </dsp:nvSpPr>
      <dsp:spPr>
        <a:xfrm>
          <a:off x="0" y="3055288"/>
          <a:ext cx="6926451" cy="1417162"/>
        </a:xfrm>
        <a:prstGeom prst="roundRect">
          <a:avLst/>
        </a:prstGeom>
        <a:gradFill rotWithShape="0">
          <a:gsLst>
            <a:gs pos="0">
              <a:schemeClr val="accent3">
                <a:hueOff val="2744775"/>
                <a:satOff val="16475"/>
                <a:lumOff val="12550"/>
                <a:alphaOff val="0"/>
                <a:lumMod val="110000"/>
                <a:satMod val="105000"/>
                <a:tint val="67000"/>
              </a:schemeClr>
            </a:gs>
            <a:gs pos="50000">
              <a:schemeClr val="accent3">
                <a:hueOff val="2744775"/>
                <a:satOff val="16475"/>
                <a:lumOff val="12550"/>
                <a:alphaOff val="0"/>
                <a:lumMod val="105000"/>
                <a:satMod val="103000"/>
                <a:tint val="73000"/>
              </a:schemeClr>
            </a:gs>
            <a:gs pos="100000">
              <a:schemeClr val="accent3">
                <a:hueOff val="2744775"/>
                <a:satOff val="16475"/>
                <a:lumOff val="1255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Avoiding Negative Attention:</a:t>
          </a:r>
          <a:r>
            <a:rPr lang="en-GB" sz="2000" kern="1200" dirty="0"/>
            <a:t> It helps children avoid punishment or negative attention for behaviours like stimming (self-regulatory movements).</a:t>
          </a:r>
          <a:endParaRPr lang="en-US" sz="2000" kern="1200" dirty="0"/>
        </a:p>
      </dsp:txBody>
      <dsp:txXfrm>
        <a:off x="69180" y="3124468"/>
        <a:ext cx="6788091" cy="1278802"/>
      </dsp:txXfrm>
    </dsp:sp>
    <dsp:sp modelId="{9950BB2F-BF34-4376-9C0B-23752DDA04E5}">
      <dsp:nvSpPr>
        <dsp:cNvPr id="0" name=""/>
        <dsp:cNvSpPr/>
      </dsp:nvSpPr>
      <dsp:spPr>
        <a:xfrm>
          <a:off x="0" y="4530051"/>
          <a:ext cx="6926451" cy="1417162"/>
        </a:xfrm>
        <a:prstGeom prst="roundRect">
          <a:avLst/>
        </a:prstGeom>
        <a:gradFill rotWithShape="0">
          <a:gsLst>
            <a:gs pos="0">
              <a:schemeClr val="accent3">
                <a:hueOff val="4117163"/>
                <a:satOff val="24712"/>
                <a:lumOff val="18825"/>
                <a:alphaOff val="0"/>
                <a:lumMod val="110000"/>
                <a:satMod val="105000"/>
                <a:tint val="67000"/>
              </a:schemeClr>
            </a:gs>
            <a:gs pos="50000">
              <a:schemeClr val="accent3">
                <a:hueOff val="4117163"/>
                <a:satOff val="24712"/>
                <a:lumOff val="18825"/>
                <a:alphaOff val="0"/>
                <a:lumMod val="105000"/>
                <a:satMod val="103000"/>
                <a:tint val="73000"/>
              </a:schemeClr>
            </a:gs>
            <a:gs pos="100000">
              <a:schemeClr val="accent3">
                <a:hueOff val="4117163"/>
                <a:satOff val="24712"/>
                <a:lumOff val="1882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kern="1200" dirty="0"/>
            <a:t>"Getting Through the Day":</a:t>
          </a:r>
          <a:r>
            <a:rPr lang="en-GB" sz="2000" kern="1200" dirty="0"/>
            <a:t> It acts as a coping mechanism to navigate a high-sensory environment, though this often leads to exhaustion, anxiety, or "autistic burnout" at home.</a:t>
          </a:r>
          <a:endParaRPr lang="en-US" sz="2000" kern="1200" dirty="0"/>
        </a:p>
      </dsp:txBody>
      <dsp:txXfrm>
        <a:off x="69180" y="4599231"/>
        <a:ext cx="6788091" cy="12788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69CA32-3182-4184-BC42-02777CB50B2E}" type="datetimeFigureOut">
              <a:rPr lang="en-GB" smtClean="0"/>
              <a:t>01/04/2026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CFC96F-EC31-4EEC-9E59-2A867DE2AD09}" type="slidenum">
              <a:rPr lang="en-GB" smtClean="0"/>
              <a:t>‹#›</a:t>
            </a:fld>
            <a:endParaRPr lang="en-GB" dirty="0"/>
          </a:p>
        </p:txBody>
      </p:sp>
    </p:spTree>
    <p:extLst>
      <p:ext uri="{BB962C8B-B14F-4D97-AF65-F5344CB8AC3E}">
        <p14:creationId xmlns:p14="http://schemas.microsoft.com/office/powerpoint/2010/main" val="29117841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Amy</a:t>
            </a:r>
          </a:p>
        </p:txBody>
      </p:sp>
      <p:sp>
        <p:nvSpPr>
          <p:cNvPr id="4" name="Slide Number Placeholder 3"/>
          <p:cNvSpPr>
            <a:spLocks noGrp="1"/>
          </p:cNvSpPr>
          <p:nvPr>
            <p:ph type="sldNum" sz="quarter" idx="5"/>
          </p:nvPr>
        </p:nvSpPr>
        <p:spPr/>
        <p:txBody>
          <a:bodyPr/>
          <a:lstStyle/>
          <a:p>
            <a:fld id="{77CFC96F-EC31-4EEC-9E59-2A867DE2AD09}" type="slidenum">
              <a:rPr lang="en-GB" smtClean="0"/>
              <a:t>1</a:t>
            </a:fld>
            <a:endParaRPr lang="en-GB" dirty="0"/>
          </a:p>
        </p:txBody>
      </p:sp>
    </p:spTree>
    <p:extLst>
      <p:ext uri="{BB962C8B-B14F-4D97-AF65-F5344CB8AC3E}">
        <p14:creationId xmlns:p14="http://schemas.microsoft.com/office/powerpoint/2010/main" val="1828485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Amy</a:t>
            </a:r>
          </a:p>
          <a:p>
            <a:endParaRPr lang="en-GB" dirty="0"/>
          </a:p>
          <a:p>
            <a:r>
              <a:rPr lang="en-GB" dirty="0"/>
              <a:t>Five minutes to discuss on tables – what is their understanding of masking?</a:t>
            </a:r>
          </a:p>
        </p:txBody>
      </p:sp>
      <p:sp>
        <p:nvSpPr>
          <p:cNvPr id="4" name="Slide Number Placeholder 3"/>
          <p:cNvSpPr>
            <a:spLocks noGrp="1"/>
          </p:cNvSpPr>
          <p:nvPr>
            <p:ph type="sldNum" sz="quarter" idx="5"/>
          </p:nvPr>
        </p:nvSpPr>
        <p:spPr/>
        <p:txBody>
          <a:bodyPr/>
          <a:lstStyle/>
          <a:p>
            <a:fld id="{77CFC96F-EC31-4EEC-9E59-2A867DE2AD09}" type="slidenum">
              <a:rPr lang="en-GB" smtClean="0"/>
              <a:t>2</a:t>
            </a:fld>
            <a:endParaRPr lang="en-GB" dirty="0"/>
          </a:p>
        </p:txBody>
      </p:sp>
    </p:spTree>
    <p:extLst>
      <p:ext uri="{BB962C8B-B14F-4D97-AF65-F5344CB8AC3E}">
        <p14:creationId xmlns:p14="http://schemas.microsoft.com/office/powerpoint/2010/main" val="2821241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Amy</a:t>
            </a:r>
          </a:p>
        </p:txBody>
      </p:sp>
      <p:sp>
        <p:nvSpPr>
          <p:cNvPr id="4" name="Slide Number Placeholder 3"/>
          <p:cNvSpPr>
            <a:spLocks noGrp="1"/>
          </p:cNvSpPr>
          <p:nvPr>
            <p:ph type="sldNum" sz="quarter" idx="5"/>
          </p:nvPr>
        </p:nvSpPr>
        <p:spPr/>
        <p:txBody>
          <a:bodyPr/>
          <a:lstStyle/>
          <a:p>
            <a:fld id="{77CFC96F-EC31-4EEC-9E59-2A867DE2AD09}" type="slidenum">
              <a:rPr lang="en-GB" smtClean="0"/>
              <a:t>3</a:t>
            </a:fld>
            <a:endParaRPr lang="en-GB" dirty="0"/>
          </a:p>
        </p:txBody>
      </p:sp>
    </p:spTree>
    <p:extLst>
      <p:ext uri="{BB962C8B-B14F-4D97-AF65-F5344CB8AC3E}">
        <p14:creationId xmlns:p14="http://schemas.microsoft.com/office/powerpoint/2010/main" val="172640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dirty="0"/>
              <a:t>Courtney</a:t>
            </a:r>
          </a:p>
        </p:txBody>
      </p:sp>
      <p:sp>
        <p:nvSpPr>
          <p:cNvPr id="4" name="Slide Number Placeholder 3"/>
          <p:cNvSpPr>
            <a:spLocks noGrp="1"/>
          </p:cNvSpPr>
          <p:nvPr>
            <p:ph type="sldNum" sz="quarter" idx="5"/>
          </p:nvPr>
        </p:nvSpPr>
        <p:spPr/>
        <p:txBody>
          <a:bodyPr/>
          <a:lstStyle/>
          <a:p>
            <a:fld id="{77CFC96F-EC31-4EEC-9E59-2A867DE2AD09}" type="slidenum">
              <a:rPr lang="en-GB" smtClean="0"/>
              <a:t>4</a:t>
            </a:fld>
            <a:endParaRPr lang="en-GB" dirty="0"/>
          </a:p>
        </p:txBody>
      </p:sp>
    </p:spTree>
    <p:extLst>
      <p:ext uri="{BB962C8B-B14F-4D97-AF65-F5344CB8AC3E}">
        <p14:creationId xmlns:p14="http://schemas.microsoft.com/office/powerpoint/2010/main" val="610515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Courtney</a:t>
            </a:r>
          </a:p>
        </p:txBody>
      </p:sp>
      <p:sp>
        <p:nvSpPr>
          <p:cNvPr id="4" name="Slide Number Placeholder 3"/>
          <p:cNvSpPr>
            <a:spLocks noGrp="1"/>
          </p:cNvSpPr>
          <p:nvPr>
            <p:ph type="sldNum" sz="quarter" idx="5"/>
          </p:nvPr>
        </p:nvSpPr>
        <p:spPr/>
        <p:txBody>
          <a:bodyPr/>
          <a:lstStyle/>
          <a:p>
            <a:fld id="{77CFC96F-EC31-4EEC-9E59-2A867DE2AD09}" type="slidenum">
              <a:rPr lang="en-GB" smtClean="0"/>
              <a:t>5</a:t>
            </a:fld>
            <a:endParaRPr lang="en-GB" dirty="0"/>
          </a:p>
        </p:txBody>
      </p:sp>
    </p:spTree>
    <p:extLst>
      <p:ext uri="{BB962C8B-B14F-4D97-AF65-F5344CB8AC3E}">
        <p14:creationId xmlns:p14="http://schemas.microsoft.com/office/powerpoint/2010/main" val="4212857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Courtney</a:t>
            </a:r>
          </a:p>
        </p:txBody>
      </p:sp>
      <p:sp>
        <p:nvSpPr>
          <p:cNvPr id="4" name="Slide Number Placeholder 3"/>
          <p:cNvSpPr>
            <a:spLocks noGrp="1"/>
          </p:cNvSpPr>
          <p:nvPr>
            <p:ph type="sldNum" sz="quarter" idx="5"/>
          </p:nvPr>
        </p:nvSpPr>
        <p:spPr/>
        <p:txBody>
          <a:bodyPr/>
          <a:lstStyle/>
          <a:p>
            <a:fld id="{77CFC96F-EC31-4EEC-9E59-2A867DE2AD09}" type="slidenum">
              <a:rPr lang="en-GB" smtClean="0"/>
              <a:t>6</a:t>
            </a:fld>
            <a:endParaRPr lang="en-GB" dirty="0"/>
          </a:p>
        </p:txBody>
      </p:sp>
    </p:spTree>
    <p:extLst>
      <p:ext uri="{BB962C8B-B14F-4D97-AF65-F5344CB8AC3E}">
        <p14:creationId xmlns:p14="http://schemas.microsoft.com/office/powerpoint/2010/main" val="37202267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Courtney- Example from work completed with parent and carer (case example). </a:t>
            </a:r>
          </a:p>
        </p:txBody>
      </p:sp>
      <p:sp>
        <p:nvSpPr>
          <p:cNvPr id="4" name="Slide Number Placeholder 3"/>
          <p:cNvSpPr>
            <a:spLocks noGrp="1"/>
          </p:cNvSpPr>
          <p:nvPr>
            <p:ph type="sldNum" sz="quarter" idx="5"/>
          </p:nvPr>
        </p:nvSpPr>
        <p:spPr/>
        <p:txBody>
          <a:bodyPr/>
          <a:lstStyle/>
          <a:p>
            <a:fld id="{77CFC96F-EC31-4EEC-9E59-2A867DE2AD09}" type="slidenum">
              <a:rPr lang="en-GB" smtClean="0"/>
              <a:t>7</a:t>
            </a:fld>
            <a:endParaRPr lang="en-GB" dirty="0"/>
          </a:p>
        </p:txBody>
      </p:sp>
    </p:spTree>
    <p:extLst>
      <p:ext uri="{BB962C8B-B14F-4D97-AF65-F5344CB8AC3E}">
        <p14:creationId xmlns:p14="http://schemas.microsoft.com/office/powerpoint/2010/main" val="3276015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Nat</a:t>
            </a:r>
          </a:p>
        </p:txBody>
      </p:sp>
      <p:sp>
        <p:nvSpPr>
          <p:cNvPr id="4" name="Slide Number Placeholder 3"/>
          <p:cNvSpPr>
            <a:spLocks noGrp="1"/>
          </p:cNvSpPr>
          <p:nvPr>
            <p:ph type="sldNum" sz="quarter" idx="5"/>
          </p:nvPr>
        </p:nvSpPr>
        <p:spPr/>
        <p:txBody>
          <a:bodyPr/>
          <a:lstStyle/>
          <a:p>
            <a:fld id="{77CFC96F-EC31-4EEC-9E59-2A867DE2AD09}" type="slidenum">
              <a:rPr lang="en-GB" smtClean="0"/>
              <a:t>8</a:t>
            </a:fld>
            <a:endParaRPr lang="en-GB" dirty="0"/>
          </a:p>
        </p:txBody>
      </p:sp>
    </p:spTree>
    <p:extLst>
      <p:ext uri="{BB962C8B-B14F-4D97-AF65-F5344CB8AC3E}">
        <p14:creationId xmlns:p14="http://schemas.microsoft.com/office/powerpoint/2010/main" val="924260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Sharing examples from casework… if anyone is happy to share?</a:t>
            </a:r>
          </a:p>
          <a:p>
            <a:endParaRPr lang="en-GB" dirty="0"/>
          </a:p>
          <a:p>
            <a:r>
              <a:rPr lang="en-GB" dirty="0"/>
              <a:t>Courtney</a:t>
            </a:r>
          </a:p>
          <a:p>
            <a:r>
              <a:rPr lang="en-GB" dirty="0"/>
              <a:t>Nat</a:t>
            </a:r>
          </a:p>
          <a:p>
            <a:endParaRPr lang="en-GB" dirty="0"/>
          </a:p>
        </p:txBody>
      </p:sp>
      <p:sp>
        <p:nvSpPr>
          <p:cNvPr id="4" name="Slide Number Placeholder 3"/>
          <p:cNvSpPr>
            <a:spLocks noGrp="1"/>
          </p:cNvSpPr>
          <p:nvPr>
            <p:ph type="sldNum" sz="quarter" idx="5"/>
          </p:nvPr>
        </p:nvSpPr>
        <p:spPr/>
        <p:txBody>
          <a:bodyPr/>
          <a:lstStyle/>
          <a:p>
            <a:fld id="{77CFC96F-EC31-4EEC-9E59-2A867DE2AD09}" type="slidenum">
              <a:rPr lang="en-GB" smtClean="0"/>
              <a:t>9</a:t>
            </a:fld>
            <a:endParaRPr lang="en-GB"/>
          </a:p>
        </p:txBody>
      </p:sp>
    </p:spTree>
    <p:extLst>
      <p:ext uri="{BB962C8B-B14F-4D97-AF65-F5344CB8AC3E}">
        <p14:creationId xmlns:p14="http://schemas.microsoft.com/office/powerpoint/2010/main" val="3082050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Lara</a:t>
            </a:r>
          </a:p>
        </p:txBody>
      </p:sp>
      <p:sp>
        <p:nvSpPr>
          <p:cNvPr id="4" name="Slide Number Placeholder 3"/>
          <p:cNvSpPr>
            <a:spLocks noGrp="1"/>
          </p:cNvSpPr>
          <p:nvPr>
            <p:ph type="sldNum" sz="quarter" idx="5"/>
          </p:nvPr>
        </p:nvSpPr>
        <p:spPr/>
        <p:txBody>
          <a:bodyPr/>
          <a:lstStyle/>
          <a:p>
            <a:fld id="{77CFC96F-EC31-4EEC-9E59-2A867DE2AD09}" type="slidenum">
              <a:rPr lang="en-GB" smtClean="0"/>
              <a:t>10</a:t>
            </a:fld>
            <a:endParaRPr lang="en-GB"/>
          </a:p>
        </p:txBody>
      </p:sp>
    </p:spTree>
    <p:extLst>
      <p:ext uri="{BB962C8B-B14F-4D97-AF65-F5344CB8AC3E}">
        <p14:creationId xmlns:p14="http://schemas.microsoft.com/office/powerpoint/2010/main" val="2401301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Lara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An example from one of our amazing young people…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 while gecko's are like chameleons, in that they can change colour, they do it for different reasons.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Geckos change colour to blend in, not only to avoid predators, but also, to catch prey.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Chameleons change colour to communicate or convey emotions which results in them becoming even more conspicuous.</a:t>
            </a:r>
          </a:p>
          <a:p>
            <a:endParaRPr lang="en-GB" dirty="0"/>
          </a:p>
        </p:txBody>
      </p:sp>
      <p:sp>
        <p:nvSpPr>
          <p:cNvPr id="4" name="Slide Number Placeholder 3"/>
          <p:cNvSpPr>
            <a:spLocks noGrp="1"/>
          </p:cNvSpPr>
          <p:nvPr>
            <p:ph type="sldNum" sz="quarter" idx="5"/>
          </p:nvPr>
        </p:nvSpPr>
        <p:spPr/>
        <p:txBody>
          <a:bodyPr/>
          <a:lstStyle/>
          <a:p>
            <a:fld id="{77CFC96F-EC31-4EEC-9E59-2A867DE2AD09}" type="slidenum">
              <a:rPr lang="en-GB" smtClean="0"/>
              <a:t>11</a:t>
            </a:fld>
            <a:endParaRPr lang="en-GB"/>
          </a:p>
        </p:txBody>
      </p:sp>
    </p:spTree>
    <p:extLst>
      <p:ext uri="{BB962C8B-B14F-4D97-AF65-F5344CB8AC3E}">
        <p14:creationId xmlns:p14="http://schemas.microsoft.com/office/powerpoint/2010/main" val="978786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B086E-E7CD-52AE-DB61-73D90F8AA3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E5AD0F-0620-FCC7-DE7B-CDCCF78642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F370F46-A9FA-7F46-3ADC-C4AEBBA4394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Courtney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99674FCB-0ADA-F642-8ED5-5CB0280E8511}"/>
              </a:ext>
            </a:extLst>
          </p:cNvPr>
          <p:cNvSpPr>
            <a:spLocks noGrp="1"/>
          </p:cNvSpPr>
          <p:nvPr>
            <p:ph type="sldNum" sz="quarter" idx="5"/>
          </p:nvPr>
        </p:nvSpPr>
        <p:spPr/>
        <p:txBody>
          <a:bodyPr/>
          <a:lstStyle/>
          <a:p>
            <a:fld id="{77CFC96F-EC31-4EEC-9E59-2A867DE2AD09}" type="slidenum">
              <a:rPr lang="en-GB" smtClean="0"/>
              <a:t>12</a:t>
            </a:fld>
            <a:endParaRPr lang="en-GB"/>
          </a:p>
        </p:txBody>
      </p:sp>
    </p:spTree>
    <p:extLst>
      <p:ext uri="{BB962C8B-B14F-4D97-AF65-F5344CB8AC3E}">
        <p14:creationId xmlns:p14="http://schemas.microsoft.com/office/powerpoint/2010/main" val="11201747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11EE6-47A9-BA64-72B6-B6768D07D1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4EA9F-40C7-324D-E82F-FE445D6440F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8101837-1924-29A6-1153-E3FA6827027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Courtney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E5DEC977-BE2C-4AFD-67B3-6C84652E218B}"/>
              </a:ext>
            </a:extLst>
          </p:cNvPr>
          <p:cNvSpPr>
            <a:spLocks noGrp="1"/>
          </p:cNvSpPr>
          <p:nvPr>
            <p:ph type="sldNum" sz="quarter" idx="5"/>
          </p:nvPr>
        </p:nvSpPr>
        <p:spPr/>
        <p:txBody>
          <a:bodyPr/>
          <a:lstStyle/>
          <a:p>
            <a:fld id="{77CFC96F-EC31-4EEC-9E59-2A867DE2AD09}" type="slidenum">
              <a:rPr lang="en-GB" smtClean="0"/>
              <a:t>13</a:t>
            </a:fld>
            <a:endParaRPr lang="en-GB"/>
          </a:p>
        </p:txBody>
      </p:sp>
    </p:spTree>
    <p:extLst>
      <p:ext uri="{BB962C8B-B14F-4D97-AF65-F5344CB8AC3E}">
        <p14:creationId xmlns:p14="http://schemas.microsoft.com/office/powerpoint/2010/main" val="3452221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Amy</a:t>
            </a:r>
          </a:p>
        </p:txBody>
      </p:sp>
      <p:sp>
        <p:nvSpPr>
          <p:cNvPr id="4" name="Slide Number Placeholder 3"/>
          <p:cNvSpPr>
            <a:spLocks noGrp="1"/>
          </p:cNvSpPr>
          <p:nvPr>
            <p:ph type="sldNum" sz="quarter" idx="5"/>
          </p:nvPr>
        </p:nvSpPr>
        <p:spPr/>
        <p:txBody>
          <a:bodyPr/>
          <a:lstStyle/>
          <a:p>
            <a:fld id="{77CFC96F-EC31-4EEC-9E59-2A867DE2AD09}" type="slidenum">
              <a:rPr lang="en-GB" smtClean="0"/>
              <a:t>14</a:t>
            </a:fld>
            <a:endParaRPr lang="en-GB" dirty="0"/>
          </a:p>
        </p:txBody>
      </p:sp>
    </p:spTree>
    <p:extLst>
      <p:ext uri="{BB962C8B-B14F-4D97-AF65-F5344CB8AC3E}">
        <p14:creationId xmlns:p14="http://schemas.microsoft.com/office/powerpoint/2010/main" val="40902961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Amy</a:t>
            </a:r>
          </a:p>
          <a:p>
            <a:endParaRPr lang="en-GB" dirty="0"/>
          </a:p>
          <a:p>
            <a:r>
              <a:rPr lang="en-GB" dirty="0"/>
              <a:t>The goal is not to eliminate all masking, as it can be a helpful strategy for some AT TIMES. The goal is to reduce the need for it. </a:t>
            </a:r>
          </a:p>
        </p:txBody>
      </p:sp>
      <p:sp>
        <p:nvSpPr>
          <p:cNvPr id="4" name="Slide Number Placeholder 3"/>
          <p:cNvSpPr>
            <a:spLocks noGrp="1"/>
          </p:cNvSpPr>
          <p:nvPr>
            <p:ph type="sldNum" sz="quarter" idx="5"/>
          </p:nvPr>
        </p:nvSpPr>
        <p:spPr/>
        <p:txBody>
          <a:bodyPr/>
          <a:lstStyle/>
          <a:p>
            <a:fld id="{77CFC96F-EC31-4EEC-9E59-2A867DE2AD09}" type="slidenum">
              <a:rPr lang="en-GB" smtClean="0"/>
              <a:t>15</a:t>
            </a:fld>
            <a:endParaRPr lang="en-GB"/>
          </a:p>
        </p:txBody>
      </p:sp>
    </p:spTree>
    <p:extLst>
      <p:ext uri="{BB962C8B-B14F-4D97-AF65-F5344CB8AC3E}">
        <p14:creationId xmlns:p14="http://schemas.microsoft.com/office/powerpoint/2010/main" val="2071796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Nat</a:t>
            </a:r>
          </a:p>
          <a:p>
            <a:endParaRPr lang="en-GB" dirty="0"/>
          </a:p>
          <a:p>
            <a:r>
              <a:rPr lang="en-GB" dirty="0"/>
              <a:t>Try to be proactive rather than reactive: Because children who mask don’t always show us when they are struggling, it’s important that we act on our professional curiosity and put supports in place proactively, rather than waiting for them to reach a point of distress.</a:t>
            </a:r>
          </a:p>
        </p:txBody>
      </p:sp>
      <p:sp>
        <p:nvSpPr>
          <p:cNvPr id="4" name="Slide Number Placeholder 3"/>
          <p:cNvSpPr>
            <a:spLocks noGrp="1"/>
          </p:cNvSpPr>
          <p:nvPr>
            <p:ph type="sldNum" sz="quarter" idx="5"/>
          </p:nvPr>
        </p:nvSpPr>
        <p:spPr/>
        <p:txBody>
          <a:bodyPr/>
          <a:lstStyle/>
          <a:p>
            <a:fld id="{77CFC96F-EC31-4EEC-9E59-2A867DE2AD09}" type="slidenum">
              <a:rPr lang="en-GB" smtClean="0"/>
              <a:t>16</a:t>
            </a:fld>
            <a:endParaRPr lang="en-GB"/>
          </a:p>
        </p:txBody>
      </p:sp>
    </p:spTree>
    <p:extLst>
      <p:ext uri="{BB962C8B-B14F-4D97-AF65-F5344CB8AC3E}">
        <p14:creationId xmlns:p14="http://schemas.microsoft.com/office/powerpoint/2010/main" val="1372722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Nat</a:t>
            </a:r>
          </a:p>
        </p:txBody>
      </p:sp>
      <p:sp>
        <p:nvSpPr>
          <p:cNvPr id="4" name="Slide Number Placeholder 3"/>
          <p:cNvSpPr>
            <a:spLocks noGrp="1"/>
          </p:cNvSpPr>
          <p:nvPr>
            <p:ph type="sldNum" sz="quarter" idx="5"/>
          </p:nvPr>
        </p:nvSpPr>
        <p:spPr/>
        <p:txBody>
          <a:bodyPr/>
          <a:lstStyle/>
          <a:p>
            <a:fld id="{77CFC96F-EC31-4EEC-9E59-2A867DE2AD09}" type="slidenum">
              <a:rPr lang="en-GB" smtClean="0"/>
              <a:t>17</a:t>
            </a:fld>
            <a:endParaRPr lang="en-GB"/>
          </a:p>
        </p:txBody>
      </p:sp>
    </p:spTree>
    <p:extLst>
      <p:ext uri="{BB962C8B-B14F-4D97-AF65-F5344CB8AC3E}">
        <p14:creationId xmlns:p14="http://schemas.microsoft.com/office/powerpoint/2010/main" val="1500415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Amy</a:t>
            </a:r>
          </a:p>
          <a:p>
            <a:endParaRPr lang="en-GB" dirty="0"/>
          </a:p>
          <a:p>
            <a:r>
              <a:rPr lang="en-GB" dirty="0"/>
              <a:t>Staff in schools often report that it can be difficult to make referrals to the Neuro team when children/young people are masking as they are not observing the behaviours within school. Here are a few things you might consider… </a:t>
            </a:r>
          </a:p>
        </p:txBody>
      </p:sp>
      <p:sp>
        <p:nvSpPr>
          <p:cNvPr id="4" name="Slide Number Placeholder 3"/>
          <p:cNvSpPr>
            <a:spLocks noGrp="1"/>
          </p:cNvSpPr>
          <p:nvPr>
            <p:ph type="sldNum" sz="quarter" idx="5"/>
          </p:nvPr>
        </p:nvSpPr>
        <p:spPr/>
        <p:txBody>
          <a:bodyPr/>
          <a:lstStyle/>
          <a:p>
            <a:fld id="{77CFC96F-EC31-4EEC-9E59-2A867DE2AD09}" type="slidenum">
              <a:rPr lang="en-GB" smtClean="0"/>
              <a:t>18</a:t>
            </a:fld>
            <a:endParaRPr lang="en-GB"/>
          </a:p>
        </p:txBody>
      </p:sp>
    </p:spTree>
    <p:extLst>
      <p:ext uri="{BB962C8B-B14F-4D97-AF65-F5344CB8AC3E}">
        <p14:creationId xmlns:p14="http://schemas.microsoft.com/office/powerpoint/2010/main" val="3007208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Amy</a:t>
            </a:r>
          </a:p>
        </p:txBody>
      </p:sp>
      <p:sp>
        <p:nvSpPr>
          <p:cNvPr id="4" name="Slide Number Placeholder 3"/>
          <p:cNvSpPr>
            <a:spLocks noGrp="1"/>
          </p:cNvSpPr>
          <p:nvPr>
            <p:ph type="sldNum" sz="quarter" idx="5"/>
          </p:nvPr>
        </p:nvSpPr>
        <p:spPr/>
        <p:txBody>
          <a:bodyPr/>
          <a:lstStyle/>
          <a:p>
            <a:fld id="{77CFC96F-EC31-4EEC-9E59-2A867DE2AD09}" type="slidenum">
              <a:rPr lang="en-GB" smtClean="0"/>
              <a:t>19</a:t>
            </a:fld>
            <a:endParaRPr lang="en-GB" dirty="0"/>
          </a:p>
        </p:txBody>
      </p:sp>
    </p:spTree>
    <p:extLst>
      <p:ext uri="{BB962C8B-B14F-4D97-AF65-F5344CB8AC3E}">
        <p14:creationId xmlns:p14="http://schemas.microsoft.com/office/powerpoint/2010/main" val="27035025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Amy</a:t>
            </a:r>
          </a:p>
        </p:txBody>
      </p:sp>
      <p:sp>
        <p:nvSpPr>
          <p:cNvPr id="4" name="Slide Number Placeholder 3"/>
          <p:cNvSpPr>
            <a:spLocks noGrp="1"/>
          </p:cNvSpPr>
          <p:nvPr>
            <p:ph type="sldNum" sz="quarter" idx="5"/>
          </p:nvPr>
        </p:nvSpPr>
        <p:spPr/>
        <p:txBody>
          <a:bodyPr/>
          <a:lstStyle/>
          <a:p>
            <a:fld id="{77CFC96F-EC31-4EEC-9E59-2A867DE2AD09}" type="slidenum">
              <a:rPr lang="en-GB" smtClean="0"/>
              <a:t>20</a:t>
            </a:fld>
            <a:endParaRPr lang="en-GB"/>
          </a:p>
        </p:txBody>
      </p:sp>
    </p:spTree>
    <p:extLst>
      <p:ext uri="{BB962C8B-B14F-4D97-AF65-F5344CB8AC3E}">
        <p14:creationId xmlns:p14="http://schemas.microsoft.com/office/powerpoint/2010/main" val="60649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Amy</a:t>
            </a:r>
          </a:p>
        </p:txBody>
      </p:sp>
      <p:sp>
        <p:nvSpPr>
          <p:cNvPr id="4" name="Slide Number Placeholder 3"/>
          <p:cNvSpPr>
            <a:spLocks noGrp="1"/>
          </p:cNvSpPr>
          <p:nvPr>
            <p:ph type="sldNum" sz="quarter" idx="5"/>
          </p:nvPr>
        </p:nvSpPr>
        <p:spPr/>
        <p:txBody>
          <a:bodyPr/>
          <a:lstStyle/>
          <a:p>
            <a:fld id="{77CFC96F-EC31-4EEC-9E59-2A867DE2AD09}" type="slidenum">
              <a:rPr lang="en-GB" smtClean="0"/>
              <a:t>21</a:t>
            </a:fld>
            <a:endParaRPr lang="en-GB"/>
          </a:p>
        </p:txBody>
      </p:sp>
    </p:spTree>
    <p:extLst>
      <p:ext uri="{BB962C8B-B14F-4D97-AF65-F5344CB8AC3E}">
        <p14:creationId xmlns:p14="http://schemas.microsoft.com/office/powerpoint/2010/main" val="858596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Amy</a:t>
            </a:r>
          </a:p>
        </p:txBody>
      </p:sp>
      <p:sp>
        <p:nvSpPr>
          <p:cNvPr id="4" name="Slide Number Placeholder 3"/>
          <p:cNvSpPr>
            <a:spLocks noGrp="1"/>
          </p:cNvSpPr>
          <p:nvPr>
            <p:ph type="sldNum" sz="quarter" idx="5"/>
          </p:nvPr>
        </p:nvSpPr>
        <p:spPr/>
        <p:txBody>
          <a:bodyPr/>
          <a:lstStyle/>
          <a:p>
            <a:fld id="{77CFC96F-EC31-4EEC-9E59-2A867DE2AD09}" type="slidenum">
              <a:rPr lang="en-GB" smtClean="0"/>
              <a:t>22</a:t>
            </a:fld>
            <a:endParaRPr lang="en-GB" dirty="0"/>
          </a:p>
        </p:txBody>
      </p:sp>
    </p:spTree>
    <p:extLst>
      <p:ext uri="{BB962C8B-B14F-4D97-AF65-F5344CB8AC3E}">
        <p14:creationId xmlns:p14="http://schemas.microsoft.com/office/powerpoint/2010/main" val="2633211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Amy</a:t>
            </a:r>
          </a:p>
        </p:txBody>
      </p:sp>
      <p:sp>
        <p:nvSpPr>
          <p:cNvPr id="4" name="Slide Number Placeholder 3"/>
          <p:cNvSpPr>
            <a:spLocks noGrp="1"/>
          </p:cNvSpPr>
          <p:nvPr>
            <p:ph type="sldNum" sz="quarter" idx="5"/>
          </p:nvPr>
        </p:nvSpPr>
        <p:spPr/>
        <p:txBody>
          <a:bodyPr/>
          <a:lstStyle/>
          <a:p>
            <a:fld id="{77CFC96F-EC31-4EEC-9E59-2A867DE2AD09}" type="slidenum">
              <a:rPr lang="en-GB" smtClean="0"/>
              <a:t>23</a:t>
            </a:fld>
            <a:endParaRPr lang="en-GB"/>
          </a:p>
        </p:txBody>
      </p:sp>
    </p:spTree>
    <p:extLst>
      <p:ext uri="{BB962C8B-B14F-4D97-AF65-F5344CB8AC3E}">
        <p14:creationId xmlns:p14="http://schemas.microsoft.com/office/powerpoint/2010/main" val="2197151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Amy</a:t>
            </a:r>
          </a:p>
          <a:p>
            <a:r>
              <a:rPr lang="en-GB" dirty="0"/>
              <a:t>Activity. On tables have referral forms – encourage SENCo’s to fill them in for a child/young person they know who they feel may be masking. </a:t>
            </a:r>
          </a:p>
          <a:p>
            <a:endParaRPr lang="en-GB" dirty="0"/>
          </a:p>
          <a:p>
            <a:r>
              <a:rPr lang="en-GB" dirty="0"/>
              <a:t>Is there any young people that have come to mind when we have gone through this?</a:t>
            </a:r>
          </a:p>
          <a:p>
            <a:endParaRPr lang="en-GB" dirty="0"/>
          </a:p>
          <a:p>
            <a:endParaRPr lang="en-GB" dirty="0"/>
          </a:p>
        </p:txBody>
      </p:sp>
      <p:sp>
        <p:nvSpPr>
          <p:cNvPr id="4" name="Slide Number Placeholder 3"/>
          <p:cNvSpPr>
            <a:spLocks noGrp="1"/>
          </p:cNvSpPr>
          <p:nvPr>
            <p:ph type="sldNum" sz="quarter" idx="5"/>
          </p:nvPr>
        </p:nvSpPr>
        <p:spPr/>
        <p:txBody>
          <a:bodyPr/>
          <a:lstStyle/>
          <a:p>
            <a:fld id="{77CFC96F-EC31-4EEC-9E59-2A867DE2AD09}" type="slidenum">
              <a:rPr lang="en-GB" smtClean="0"/>
              <a:t>24</a:t>
            </a:fld>
            <a:endParaRPr lang="en-GB"/>
          </a:p>
        </p:txBody>
      </p:sp>
    </p:spTree>
    <p:extLst>
      <p:ext uri="{BB962C8B-B14F-4D97-AF65-F5344CB8AC3E}">
        <p14:creationId xmlns:p14="http://schemas.microsoft.com/office/powerpoint/2010/main" val="4015854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7CFC96F-EC31-4EEC-9E59-2A867DE2AD09}" type="slidenum">
              <a:rPr lang="en-GB" smtClean="0"/>
              <a:t>27</a:t>
            </a:fld>
            <a:endParaRPr lang="en-GB" dirty="0"/>
          </a:p>
        </p:txBody>
      </p:sp>
    </p:spTree>
    <p:extLst>
      <p:ext uri="{BB962C8B-B14F-4D97-AF65-F5344CB8AC3E}">
        <p14:creationId xmlns:p14="http://schemas.microsoft.com/office/powerpoint/2010/main" val="1024703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A125-065E-1FFC-1CF0-5BED0A526F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BEB93D1-6A69-AEF3-F3F1-7FEC5A5A2D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B962A68-EE7F-A092-80F1-B0B4818CBCA0}"/>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5" name="Footer Placeholder 4">
            <a:extLst>
              <a:ext uri="{FF2B5EF4-FFF2-40B4-BE49-F238E27FC236}">
                <a16:creationId xmlns:a16="http://schemas.microsoft.com/office/drawing/2014/main" id="{46CB1FEB-4496-E553-AD8F-DF41E8237EF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4F51A7D-22BD-12B2-443A-C61953622144}"/>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2032315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B9295-AA29-6533-13F7-B16A3EC756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3D1533A-BAEE-73A2-7349-941E3AEB159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383354-51C5-8CE8-47B9-BDB3FB5F5BB5}"/>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5" name="Footer Placeholder 4">
            <a:extLst>
              <a:ext uri="{FF2B5EF4-FFF2-40B4-BE49-F238E27FC236}">
                <a16:creationId xmlns:a16="http://schemas.microsoft.com/office/drawing/2014/main" id="{EB08904E-88DA-6F84-7F86-DC103BD7734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4A7CAE4-AD5F-B1B1-5A02-D61C646C560E}"/>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1880920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E3EE8-FCB0-70A3-C985-6901BCE65B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BA5409D-665A-C198-FC83-D9378DE5F42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F9A33DA-C018-785C-D82F-27C8FFBE2AF6}"/>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5" name="Footer Placeholder 4">
            <a:extLst>
              <a:ext uri="{FF2B5EF4-FFF2-40B4-BE49-F238E27FC236}">
                <a16:creationId xmlns:a16="http://schemas.microsoft.com/office/drawing/2014/main" id="{9945743C-B25B-EAFA-B05C-0A2C3901E97D}"/>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850464D3-D7E4-3B4C-D8B2-1E836C0089D6}"/>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3337507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271B7-1430-1F96-E3EF-8205332F84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92B0B0-F7F5-6685-99D6-82977F0A26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99F0A42-01C6-DB03-1C14-0D77031AD2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4AADEAE-FDA3-CEFB-5C1F-7D9AFF05C33D}"/>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6" name="Footer Placeholder 5">
            <a:extLst>
              <a:ext uri="{FF2B5EF4-FFF2-40B4-BE49-F238E27FC236}">
                <a16:creationId xmlns:a16="http://schemas.microsoft.com/office/drawing/2014/main" id="{62806411-50CA-4BDB-AE4D-3C2A5DE2CAF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686D06B2-F9AD-58DA-9A68-983C7291B21E}"/>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1560040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25E47-8AA3-D63D-90F7-5BE42C1B933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D18BBE-E3F4-B537-DC68-9309B188DC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EAF0634-7643-2361-D3E9-3E46A4248D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3F43A3B-6F8D-0CBB-BCD7-A4CB99DE0A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D4DBC8-61A6-82AC-9004-186C3ED277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F148CF6-E610-E946-F954-577B435E4E1C}"/>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8" name="Footer Placeholder 7">
            <a:extLst>
              <a:ext uri="{FF2B5EF4-FFF2-40B4-BE49-F238E27FC236}">
                <a16:creationId xmlns:a16="http://schemas.microsoft.com/office/drawing/2014/main" id="{6CADCFC5-7C18-34BF-9C8C-986991A7B3A0}"/>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94BCF87E-5452-78D5-0A7F-08432CBBEBDF}"/>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1265061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95007-1170-4EC9-048E-D0B394007C1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4F024A9-5299-CE55-94B3-78A0BCE859DB}"/>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4" name="Footer Placeholder 3">
            <a:extLst>
              <a:ext uri="{FF2B5EF4-FFF2-40B4-BE49-F238E27FC236}">
                <a16:creationId xmlns:a16="http://schemas.microsoft.com/office/drawing/2014/main" id="{881461F7-F04A-BF4B-E705-877BFC17712F}"/>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0CE26101-053D-4152-1139-599EAC4756E1}"/>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2339972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95BB609-2CC4-7A50-2D21-C734D23186E3}"/>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3" name="Footer Placeholder 2">
            <a:extLst>
              <a:ext uri="{FF2B5EF4-FFF2-40B4-BE49-F238E27FC236}">
                <a16:creationId xmlns:a16="http://schemas.microsoft.com/office/drawing/2014/main" id="{56536DBA-3D28-C5B4-B8D0-03596B82DA4C}"/>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4C19E078-B954-AB3B-DCF4-554C16F2EE1C}"/>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1490080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4D84D-94A8-467D-FD75-89940D67BF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49FE516-EC37-4254-1466-F1337F0ACC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5C1B26D-7ED6-D4FB-4106-0CF0E9BFAD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68C5B5-2AD3-1A0B-FF00-78C76EE57767}"/>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6" name="Footer Placeholder 5">
            <a:extLst>
              <a:ext uri="{FF2B5EF4-FFF2-40B4-BE49-F238E27FC236}">
                <a16:creationId xmlns:a16="http://schemas.microsoft.com/office/drawing/2014/main" id="{78DDFCD0-8912-EF34-A836-3B036F9082E4}"/>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DA8E5AA-FFA0-7319-CED3-E918B19B24CF}"/>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367401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97946-AAC0-B15D-A048-01F846053E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B6BCF79-6467-17A9-CDD8-2E154CDEA0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74E741D8-B1AE-1110-2325-832D66A98F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20F809-7F93-438B-FA74-335AC0C2A2E5}"/>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6" name="Footer Placeholder 5">
            <a:extLst>
              <a:ext uri="{FF2B5EF4-FFF2-40B4-BE49-F238E27FC236}">
                <a16:creationId xmlns:a16="http://schemas.microsoft.com/office/drawing/2014/main" id="{9F4CB189-6446-9B37-2F58-94A280CB49F6}"/>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594ACB22-AEAD-0B0D-3686-CBA6CCC13230}"/>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113909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419B-CD98-5814-F35B-7B977879831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D7CBE6-2DE2-45D3-750F-E5AAE4811B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EBD9E6-789B-20FE-3A91-8739E148891C}"/>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5" name="Footer Placeholder 4">
            <a:extLst>
              <a:ext uri="{FF2B5EF4-FFF2-40B4-BE49-F238E27FC236}">
                <a16:creationId xmlns:a16="http://schemas.microsoft.com/office/drawing/2014/main" id="{2CDC0305-BB8C-6FA4-FDAE-DCA640AF1B0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7768265-872C-5F8E-E79C-D8D1724647C9}"/>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3486090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8B4F03-089C-1272-82CC-98B51EEAF85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B04C854-26DF-2B95-879A-DBBF60D46E6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CB164E-15A9-E7F9-2320-C0717D531D58}"/>
              </a:ext>
            </a:extLst>
          </p:cNvPr>
          <p:cNvSpPr>
            <a:spLocks noGrp="1"/>
          </p:cNvSpPr>
          <p:nvPr>
            <p:ph type="dt" sz="half" idx="10"/>
          </p:nvPr>
        </p:nvSpPr>
        <p:spPr/>
        <p:txBody>
          <a:bodyPr/>
          <a:lstStyle/>
          <a:p>
            <a:fld id="{FAB5E551-FC19-4440-A4C9-4D9AF523CC9E}" type="datetimeFigureOut">
              <a:rPr lang="en-GB" smtClean="0"/>
              <a:t>01/04/2026</a:t>
            </a:fld>
            <a:endParaRPr lang="en-GB" dirty="0"/>
          </a:p>
        </p:txBody>
      </p:sp>
      <p:sp>
        <p:nvSpPr>
          <p:cNvPr id="5" name="Footer Placeholder 4">
            <a:extLst>
              <a:ext uri="{FF2B5EF4-FFF2-40B4-BE49-F238E27FC236}">
                <a16:creationId xmlns:a16="http://schemas.microsoft.com/office/drawing/2014/main" id="{9F33C3E5-40F5-AC20-3ECE-4A57875BEF3C}"/>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69AA48C-D4D8-126F-0ACC-6BC4E4AE9D06}"/>
              </a:ext>
            </a:extLst>
          </p:cNvPr>
          <p:cNvSpPr>
            <a:spLocks noGrp="1"/>
          </p:cNvSpPr>
          <p:nvPr>
            <p:ph type="sldNum" sz="quarter" idx="12"/>
          </p:nvPr>
        </p:nvSpPr>
        <p:spPr/>
        <p:txBody>
          <a:bodyPr/>
          <a:lstStyle/>
          <a:p>
            <a:fld id="{3304F07B-2558-4D37-9FEF-E91F68F5C2C0}" type="slidenum">
              <a:rPr lang="en-GB" smtClean="0"/>
              <a:t>‹#›</a:t>
            </a:fld>
            <a:endParaRPr lang="en-GB" dirty="0"/>
          </a:p>
        </p:txBody>
      </p:sp>
    </p:spTree>
    <p:extLst>
      <p:ext uri="{BB962C8B-B14F-4D97-AF65-F5344CB8AC3E}">
        <p14:creationId xmlns:p14="http://schemas.microsoft.com/office/powerpoint/2010/main" val="1565986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EE9F03-FD20-2343-324E-241E5D0F10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3D26E8-4D20-017F-D912-5B3D693BD8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2F0218-B37C-C8E7-2D2B-5AAE5969B7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AB5E551-FC19-4440-A4C9-4D9AF523CC9E}" type="datetimeFigureOut">
              <a:rPr lang="en-GB" smtClean="0"/>
              <a:t>01/04/2026</a:t>
            </a:fld>
            <a:endParaRPr lang="en-GB" dirty="0"/>
          </a:p>
        </p:txBody>
      </p:sp>
      <p:sp>
        <p:nvSpPr>
          <p:cNvPr id="5" name="Footer Placeholder 4">
            <a:extLst>
              <a:ext uri="{FF2B5EF4-FFF2-40B4-BE49-F238E27FC236}">
                <a16:creationId xmlns:a16="http://schemas.microsoft.com/office/drawing/2014/main" id="{6588258D-1630-E0A7-EEBA-1494A8FA87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893147D2-C745-F3BF-2601-4DD54A6A34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4F07B-2558-4D37-9FEF-E91F68F5C2C0}" type="slidenum">
              <a:rPr lang="en-GB" smtClean="0"/>
              <a:t>‹#›</a:t>
            </a:fld>
            <a:endParaRPr lang="en-GB" dirty="0"/>
          </a:p>
        </p:txBody>
      </p:sp>
    </p:spTree>
    <p:extLst>
      <p:ext uri="{BB962C8B-B14F-4D97-AF65-F5344CB8AC3E}">
        <p14:creationId xmlns:p14="http://schemas.microsoft.com/office/powerpoint/2010/main" val="1092306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18/10/relationships/comments" Target="../comments/modernComment_103_825CAD05.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D_15D29400.xm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10_346DC6E3.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hyperlink" Target="https://www.autism.org.uk/advice-and-guidance/topics/behaviour/meltdowns"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5" Type="http://schemas.openxmlformats.org/officeDocument/2006/relationships/hyperlink" Target="https://www.autism.org.uk/advice-and-guidance/topics/mental-health/suicide" TargetMode="External"/><Relationship Id="rId4" Type="http://schemas.openxmlformats.org/officeDocument/2006/relationships/hyperlink" Target="https://www.autism.org.uk/advice-and-guidance/topics/mental-health/autistic-fatigue"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ogle.com/search?q=Incredible+5+Point+Scale&amp;oq=general+strategies+to+support+children+in+school+who+are+masking&amp;gs_lcrp=EgRlZGdlKgYIABBFGDkyBggAEEUYOTIICAEQ6QcY_FUyBwgCEOsHGEDSAQg4ODI5ajBqOagCALACAQ&amp;sourceid=chrome&amp;ie=UTF-8&amp;mstk=AUtExfCQeh7lGWjprL7UZ8OjssDpaGBQGdpZ1mYjjlwu1DuqRK_XpAOw3SFPPete5t0A0KjivuyqP0l7DIC0qvuj-2ycDJ3xlwn9L-WylgwJB7uj904yjzv49TIdWcc4Uik6VIc&amp;csui=3&amp;ved=2ahUKEwjgq8-U692SAxU5V0EAHdH-DREQgK4QegQIBRAQ"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05_DD0E81D6.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microsoft.com/office/2018/10/relationships/comments" Target="../comments/modernComment_109_62980099.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autism.org.uk/advice-and-guidance/topics/behaviour/masking"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hyperlink" Target="https://www.thirdspace.scot/wp-content/uploads/2022/09/NAIT-Guide-to-Autistic-Masking-for-Parents-and-Carers-2022.pdf" TargetMode="External"/><Relationship Id="rId4" Type="http://schemas.openxmlformats.org/officeDocument/2006/relationships/hyperlink" Target="https://www.kids.org.uk/guides/mask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035B1488-A464-4D0A-37CC-56D721ADEB19}"/>
              </a:ext>
            </a:extLst>
          </p:cNvPr>
          <p:cNvSpPr>
            <a:spLocks noGrp="1"/>
          </p:cNvSpPr>
          <p:nvPr>
            <p:ph type="ctrTitle"/>
          </p:nvPr>
        </p:nvSpPr>
        <p:spPr>
          <a:xfrm>
            <a:off x="640080" y="1243013"/>
            <a:ext cx="3855720" cy="4371974"/>
          </a:xfrm>
        </p:spPr>
        <p:txBody>
          <a:bodyPr vert="horz" lIns="91440" tIns="45720" rIns="91440" bIns="45720" rtlCol="0" anchor="ctr">
            <a:normAutofit/>
          </a:bodyPr>
          <a:lstStyle/>
          <a:p>
            <a:r>
              <a:rPr lang="en-US" b="1" u="sng" kern="1200" dirty="0">
                <a:solidFill>
                  <a:schemeClr val="tx2"/>
                </a:solidFill>
                <a:latin typeface="+mj-lt"/>
                <a:ea typeface="+mj-ea"/>
                <a:cs typeface="+mj-cs"/>
              </a:rPr>
              <a:t>Masking</a:t>
            </a:r>
          </a:p>
        </p:txBody>
      </p:sp>
      <p:sp>
        <p:nvSpPr>
          <p:cNvPr id="3" name="Subtitle 2">
            <a:extLst>
              <a:ext uri="{FF2B5EF4-FFF2-40B4-BE49-F238E27FC236}">
                <a16:creationId xmlns:a16="http://schemas.microsoft.com/office/drawing/2014/main" id="{23B32764-7215-46C3-80BF-D2EBCE10C641}"/>
              </a:ext>
            </a:extLst>
          </p:cNvPr>
          <p:cNvSpPr>
            <a:spLocks noGrp="1"/>
          </p:cNvSpPr>
          <p:nvPr>
            <p:ph type="subTitle" idx="1"/>
          </p:nvPr>
        </p:nvSpPr>
        <p:spPr>
          <a:xfrm>
            <a:off x="6172200" y="804672"/>
            <a:ext cx="5221224" cy="5230368"/>
          </a:xfrm>
        </p:spPr>
        <p:txBody>
          <a:bodyPr vert="horz" lIns="91440" tIns="45720" rIns="91440" bIns="45720" rtlCol="0" anchor="ctr">
            <a:normAutofit/>
          </a:bodyPr>
          <a:lstStyle/>
          <a:p>
            <a:pPr indent="-228600" algn="l">
              <a:buFont typeface="Arial" panose="020B0604020202020204" pitchFamily="34" charset="0"/>
              <a:buChar char="•"/>
            </a:pPr>
            <a:r>
              <a:rPr lang="en-US" sz="1800" dirty="0">
                <a:solidFill>
                  <a:schemeClr val="tx2"/>
                </a:solidFill>
              </a:rPr>
              <a:t>Amy Bamford (Educational Psychologist), Courtney Ellis (Clinical Associate Psychologist) , Natalie Bailey (Assistant Psychologist) Lara Ollerenshaw (Assistant Psychologist)</a:t>
            </a:r>
          </a:p>
          <a:p>
            <a:pPr indent="-228600" algn="l">
              <a:buFont typeface="Arial" panose="020B0604020202020204" pitchFamily="34" charset="0"/>
              <a:buChar char="•"/>
            </a:pPr>
            <a:endParaRPr lang="en-US" sz="1800" dirty="0">
              <a:solidFill>
                <a:schemeClr val="tx2"/>
              </a:solidFill>
            </a:endParaRPr>
          </a:p>
          <a:p>
            <a:pPr indent="-228600" algn="l">
              <a:buFont typeface="Arial" panose="020B0604020202020204" pitchFamily="34" charset="0"/>
              <a:buChar char="•"/>
            </a:pPr>
            <a:r>
              <a:rPr lang="en-US" sz="1800" dirty="0">
                <a:solidFill>
                  <a:schemeClr val="tx2"/>
                </a:solidFill>
              </a:rPr>
              <a:t>With special thanks to the Guiding Voices Group who supported the development of this training</a:t>
            </a:r>
          </a:p>
          <a:p>
            <a:pPr indent="-228600" algn="l">
              <a:buFont typeface="Arial" panose="020B0604020202020204" pitchFamily="34" charset="0"/>
              <a:buChar char="•"/>
            </a:pPr>
            <a:endParaRPr lang="en-US" sz="1800" dirty="0">
              <a:solidFill>
                <a:schemeClr val="tx2"/>
              </a:solidFill>
            </a:endParaRPr>
          </a:p>
        </p:txBody>
      </p:sp>
    </p:spTree>
    <p:extLst>
      <p:ext uri="{BB962C8B-B14F-4D97-AF65-F5344CB8AC3E}">
        <p14:creationId xmlns:p14="http://schemas.microsoft.com/office/powerpoint/2010/main" val="2358158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4" name="Freeform: Shape 13">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9" name="Freeform: Shape 18">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383B77E6-F8EC-92C4-3A71-0D62EF1AD127}"/>
              </a:ext>
            </a:extLst>
          </p:cNvPr>
          <p:cNvSpPr>
            <a:spLocks noGrp="1"/>
          </p:cNvSpPr>
          <p:nvPr>
            <p:ph type="title"/>
          </p:nvPr>
        </p:nvSpPr>
        <p:spPr>
          <a:xfrm>
            <a:off x="3215729" y="1764407"/>
            <a:ext cx="5760846" cy="2310312"/>
          </a:xfrm>
        </p:spPr>
        <p:txBody>
          <a:bodyPr vert="horz" lIns="91440" tIns="45720" rIns="91440" bIns="45720" rtlCol="0" anchor="b">
            <a:normAutofit/>
          </a:bodyPr>
          <a:lstStyle/>
          <a:p>
            <a:pPr algn="ctr"/>
            <a:r>
              <a:rPr lang="en-US" sz="5200" kern="1200" dirty="0">
                <a:solidFill>
                  <a:schemeClr val="tx2"/>
                </a:solidFill>
                <a:latin typeface="+mj-lt"/>
                <a:ea typeface="+mj-ea"/>
                <a:cs typeface="+mj-cs"/>
              </a:rPr>
              <a:t>Discussion: What is masking?</a:t>
            </a:r>
          </a:p>
        </p:txBody>
      </p:sp>
    </p:spTree>
    <p:extLst>
      <p:ext uri="{BB962C8B-B14F-4D97-AF65-F5344CB8AC3E}">
        <p14:creationId xmlns:p14="http://schemas.microsoft.com/office/powerpoint/2010/main" val="1243275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2" name="Title 1">
            <a:extLst>
              <a:ext uri="{FF2B5EF4-FFF2-40B4-BE49-F238E27FC236}">
                <a16:creationId xmlns:a16="http://schemas.microsoft.com/office/drawing/2014/main" id="{F26164CA-0D99-0A2E-C266-28B466E4C3BF}"/>
              </a:ext>
            </a:extLst>
          </p:cNvPr>
          <p:cNvSpPr>
            <a:spLocks noGrp="1"/>
          </p:cNvSpPr>
          <p:nvPr>
            <p:ph type="title"/>
          </p:nvPr>
        </p:nvSpPr>
        <p:spPr>
          <a:xfrm>
            <a:off x="1179226" y="1280679"/>
            <a:ext cx="9833548" cy="1325563"/>
          </a:xfrm>
        </p:spPr>
        <p:txBody>
          <a:bodyPr anchor="b">
            <a:normAutofit/>
          </a:bodyPr>
          <a:lstStyle/>
          <a:p>
            <a:pPr algn="ctr"/>
            <a:r>
              <a:rPr lang="en-GB" sz="6600" dirty="0">
                <a:solidFill>
                  <a:schemeClr val="tx2"/>
                </a:solidFill>
              </a:rPr>
              <a:t>What is masking?</a:t>
            </a: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8861575E-88BA-8BCF-7FF2-4207F37F2D2B}"/>
              </a:ext>
            </a:extLst>
          </p:cNvPr>
          <p:cNvSpPr>
            <a:spLocks noGrp="1"/>
          </p:cNvSpPr>
          <p:nvPr>
            <p:ph idx="1"/>
          </p:nvPr>
        </p:nvSpPr>
        <p:spPr>
          <a:xfrm>
            <a:off x="1179226" y="2890979"/>
            <a:ext cx="9833548" cy="2693976"/>
          </a:xfrm>
        </p:spPr>
        <p:txBody>
          <a:bodyPr>
            <a:normAutofit/>
          </a:bodyPr>
          <a:lstStyle/>
          <a:p>
            <a:r>
              <a:rPr lang="en-GB" sz="1800" dirty="0">
                <a:solidFill>
                  <a:schemeClr val="tx2"/>
                </a:solidFill>
              </a:rPr>
              <a:t>Masking, or social camouflaging, is the conscious or unconscious suppression of natural behaviours, emotions, and personality traits to fit into social situations or conform to neurotypical expectations.</a:t>
            </a:r>
          </a:p>
          <a:p>
            <a:r>
              <a:rPr lang="en-GB" sz="1800" dirty="0">
                <a:solidFill>
                  <a:schemeClr val="accent1">
                    <a:lumMod val="50000"/>
                  </a:schemeClr>
                </a:solidFill>
              </a:rPr>
              <a:t>Masking supports you to hide who you are; this can lead to you feeling afraid to show the ‘real you’ leading you to mask even more. </a:t>
            </a:r>
          </a:p>
          <a:p>
            <a:r>
              <a:rPr lang="en-GB" sz="1800" dirty="0">
                <a:solidFill>
                  <a:schemeClr val="accent1">
                    <a:lumMod val="50000"/>
                  </a:schemeClr>
                </a:solidFill>
              </a:rPr>
              <a:t>Masking is often automatic and developed over time.</a:t>
            </a:r>
            <a:br>
              <a:rPr lang="en-GB" sz="1800" dirty="0">
                <a:solidFill>
                  <a:schemeClr val="accent1">
                    <a:lumMod val="50000"/>
                  </a:schemeClr>
                </a:solidFill>
              </a:rPr>
            </a:br>
            <a:r>
              <a:rPr lang="en-GB" sz="1800" dirty="0">
                <a:solidFill>
                  <a:schemeClr val="accent1">
                    <a:lumMod val="50000"/>
                  </a:schemeClr>
                </a:solidFill>
              </a:rPr>
              <a:t>It is rarely a conscious choice — it is a learned survival strategy.</a:t>
            </a:r>
          </a:p>
          <a:p>
            <a:r>
              <a:rPr lang="en-GB" sz="1800" dirty="0">
                <a:solidFill>
                  <a:schemeClr val="accent1">
                    <a:lumMod val="50000"/>
                  </a:schemeClr>
                </a:solidFill>
              </a:rPr>
              <a:t>Masking can be absolutely exhausting!</a:t>
            </a: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510511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038248A-211C-4EEC-8401-C761B929FB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30A849F-66D9-40C8-BEC8-35AFF8F45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sp>
        <p:nvSpPr>
          <p:cNvPr id="2" name="Title 1">
            <a:extLst>
              <a:ext uri="{FF2B5EF4-FFF2-40B4-BE49-F238E27FC236}">
                <a16:creationId xmlns:a16="http://schemas.microsoft.com/office/drawing/2014/main" id="{0D6F59C5-9892-9DC7-1028-CE35682EE87B}"/>
              </a:ext>
            </a:extLst>
          </p:cNvPr>
          <p:cNvSpPr>
            <a:spLocks noGrp="1"/>
          </p:cNvSpPr>
          <p:nvPr>
            <p:ph type="title"/>
          </p:nvPr>
        </p:nvSpPr>
        <p:spPr>
          <a:xfrm>
            <a:off x="1179226" y="1280679"/>
            <a:ext cx="9833548" cy="1325563"/>
          </a:xfrm>
        </p:spPr>
        <p:txBody>
          <a:bodyPr anchor="b">
            <a:normAutofit/>
          </a:bodyPr>
          <a:lstStyle/>
          <a:p>
            <a:pPr algn="ctr"/>
            <a:r>
              <a:rPr lang="en-GB" sz="3600" dirty="0">
                <a:solidFill>
                  <a:schemeClr val="tx2"/>
                </a:solidFill>
              </a:rPr>
              <a:t>But… not all masking is equal</a:t>
            </a:r>
          </a:p>
        </p:txBody>
      </p:sp>
      <p:grpSp>
        <p:nvGrpSpPr>
          <p:cNvPr id="12" name="Group 11">
            <a:extLst>
              <a:ext uri="{FF2B5EF4-FFF2-40B4-BE49-F238E27FC236}">
                <a16:creationId xmlns:a16="http://schemas.microsoft.com/office/drawing/2014/main" id="{04542298-A2B1-480F-A11C-A40EDD19B8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89890" y="0"/>
            <a:ext cx="3902110" cy="2382977"/>
            <a:chOff x="6867015" y="-1"/>
            <a:chExt cx="5324985" cy="3251912"/>
          </a:xfrm>
          <a:solidFill>
            <a:schemeClr val="accent5">
              <a:alpha val="10000"/>
            </a:schemeClr>
          </a:solidFill>
        </p:grpSpPr>
        <p:sp>
          <p:nvSpPr>
            <p:cNvPr id="13" name="Freeform: Shape 12">
              <a:extLst>
                <a:ext uri="{FF2B5EF4-FFF2-40B4-BE49-F238E27FC236}">
                  <a16:creationId xmlns:a16="http://schemas.microsoft.com/office/drawing/2014/main" id="{74AEB45E-B965-46A0-8557-C646B5011B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921A22C7-11AD-44B0-9BF7-6E3A45821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87049D82-B7F3-4192-8337-4BDB16955E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24A7FAD9-577C-4D2E-A3B5-C6D0A39D4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a:extLst>
              <a:ext uri="{FF2B5EF4-FFF2-40B4-BE49-F238E27FC236}">
                <a16:creationId xmlns:a16="http://schemas.microsoft.com/office/drawing/2014/main" id="{2DDF34D1-8E9E-3902-4F4D-C4B07ABD3A1B}"/>
              </a:ext>
            </a:extLst>
          </p:cNvPr>
          <p:cNvSpPr>
            <a:spLocks noGrp="1"/>
          </p:cNvSpPr>
          <p:nvPr>
            <p:ph idx="1"/>
          </p:nvPr>
        </p:nvSpPr>
        <p:spPr>
          <a:xfrm>
            <a:off x="1179226" y="2890979"/>
            <a:ext cx="9833548" cy="535151"/>
          </a:xfrm>
        </p:spPr>
        <p:txBody>
          <a:bodyPr>
            <a:normAutofit lnSpcReduction="10000"/>
          </a:bodyPr>
          <a:lstStyle/>
          <a:p>
            <a:r>
              <a:rPr lang="en-GB" sz="1800" dirty="0">
                <a:solidFill>
                  <a:schemeClr val="tx2"/>
                </a:solidFill>
              </a:rPr>
              <a:t>Masking in its broadest sense is something that many of us do at times. Whether this is at work; with family and/or friends; at the school gates; in an interview; or at a party.</a:t>
            </a:r>
          </a:p>
          <a:p>
            <a:pPr marL="0" indent="0">
              <a:buNone/>
            </a:pPr>
            <a:endParaRPr lang="en-GB" sz="1800" dirty="0">
              <a:solidFill>
                <a:schemeClr val="tx2"/>
              </a:solidFill>
            </a:endParaRPr>
          </a:p>
          <a:p>
            <a:endParaRPr lang="en-GB" sz="1800" dirty="0">
              <a:solidFill>
                <a:schemeClr val="tx2"/>
              </a:solidFill>
            </a:endParaRPr>
          </a:p>
          <a:p>
            <a:endParaRPr lang="en-GB" sz="1800" dirty="0">
              <a:solidFill>
                <a:schemeClr val="tx2"/>
              </a:solidFill>
            </a:endParaRPr>
          </a:p>
        </p:txBody>
      </p:sp>
      <p:grpSp>
        <p:nvGrpSpPr>
          <p:cNvPr id="18" name="Group 17">
            <a:extLst>
              <a:ext uri="{FF2B5EF4-FFF2-40B4-BE49-F238E27FC236}">
                <a16:creationId xmlns:a16="http://schemas.microsoft.com/office/drawing/2014/main" id="{2A5C9C35-2375-49EB-B99C-17C87D42F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0" y="4682671"/>
            <a:ext cx="2898948" cy="2175328"/>
            <a:chOff x="-305" y="-1"/>
            <a:chExt cx="3832880" cy="2876136"/>
          </a:xfrm>
        </p:grpSpPr>
        <p:sp>
          <p:nvSpPr>
            <p:cNvPr id="19" name="Freeform: Shape 18">
              <a:extLst>
                <a:ext uri="{FF2B5EF4-FFF2-40B4-BE49-F238E27FC236}">
                  <a16:creationId xmlns:a16="http://schemas.microsoft.com/office/drawing/2014/main" id="{7BE7B8C5-3FC9-47E9-B555-AFCB849A41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615B6EFE-6DC2-4A72-AC12-BCCC3638A6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Shape 20">
              <a:extLst>
                <a:ext uri="{FF2B5EF4-FFF2-40B4-BE49-F238E27FC236}">
                  <a16:creationId xmlns:a16="http://schemas.microsoft.com/office/drawing/2014/main" id="{AE8C1B65-6799-4DD1-B262-01901DA126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03829674-8FAF-4E90-9FB7-C6CE17839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extBox 3">
            <a:extLst>
              <a:ext uri="{FF2B5EF4-FFF2-40B4-BE49-F238E27FC236}">
                <a16:creationId xmlns:a16="http://schemas.microsoft.com/office/drawing/2014/main" id="{DD796B68-76F9-9936-7409-80F0535E20A7}"/>
              </a:ext>
            </a:extLst>
          </p:cNvPr>
          <p:cNvSpPr txBox="1"/>
          <p:nvPr/>
        </p:nvSpPr>
        <p:spPr>
          <a:xfrm>
            <a:off x="2062717" y="3862783"/>
            <a:ext cx="8591106" cy="3139321"/>
          </a:xfrm>
          <a:prstGeom prst="rect">
            <a:avLst/>
          </a:prstGeom>
          <a:noFill/>
        </p:spPr>
        <p:txBody>
          <a:bodyPr wrap="square" rtlCol="0">
            <a:spAutoFit/>
          </a:bodyPr>
          <a:lstStyle/>
          <a:p>
            <a:pPr algn="ctr"/>
            <a:r>
              <a:rPr lang="en-GB" sz="3600" u="sng" dirty="0"/>
              <a:t>Activity:</a:t>
            </a:r>
          </a:p>
          <a:p>
            <a:r>
              <a:rPr lang="en-GB" dirty="0"/>
              <a:t>Think about a situation where you have had to mask or perform (job interview, parents’ evening, difficult meeting).</a:t>
            </a:r>
          </a:p>
          <a:p>
            <a:br>
              <a:rPr lang="en-GB" dirty="0"/>
            </a:br>
            <a:r>
              <a:rPr lang="en-GB" dirty="0"/>
              <a:t>How long could you sustain that?</a:t>
            </a:r>
          </a:p>
          <a:p>
            <a:r>
              <a:rPr lang="en-GB" dirty="0"/>
              <a:t>How did you feel afterwards?</a:t>
            </a:r>
            <a:br>
              <a:rPr lang="en-GB" dirty="0"/>
            </a:br>
            <a:r>
              <a:rPr lang="en-GB" dirty="0"/>
              <a:t>What would happen if you had to do it all day/at work, every day?</a:t>
            </a:r>
          </a:p>
          <a:p>
            <a:endParaRPr lang="en-GB" dirty="0"/>
          </a:p>
          <a:p>
            <a:br>
              <a:rPr lang="en-GB" dirty="0"/>
            </a:br>
            <a:endParaRPr lang="en-GB" dirty="0"/>
          </a:p>
        </p:txBody>
      </p:sp>
    </p:spTree>
    <p:extLst>
      <p:ext uri="{BB962C8B-B14F-4D97-AF65-F5344CB8AC3E}">
        <p14:creationId xmlns:p14="http://schemas.microsoft.com/office/powerpoint/2010/main" val="2187111685"/>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C83E7B4-C3EE-002A-9C85-BD16BE399C3B}"/>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dirty="0">
                <a:solidFill>
                  <a:schemeClr val="tx1"/>
                </a:solidFill>
                <a:latin typeface="+mj-lt"/>
                <a:ea typeface="+mj-ea"/>
                <a:cs typeface="+mj-cs"/>
              </a:rPr>
              <a:t>Masking iceberg</a:t>
            </a:r>
          </a:p>
        </p:txBody>
      </p:sp>
      <p:sp>
        <p:nvSpPr>
          <p:cNvPr id="4" name="Content Placeholder 3">
            <a:extLst>
              <a:ext uri="{FF2B5EF4-FFF2-40B4-BE49-F238E27FC236}">
                <a16:creationId xmlns:a16="http://schemas.microsoft.com/office/drawing/2014/main" id="{67E04623-9D43-6668-88FC-C1D9CC57A9CD}"/>
              </a:ext>
            </a:extLst>
          </p:cNvPr>
          <p:cNvSpPr>
            <a:spLocks noGrp="1"/>
          </p:cNvSpPr>
          <p:nvPr>
            <p:ph sz="half" idx="2"/>
          </p:nvPr>
        </p:nvSpPr>
        <p:spPr>
          <a:xfrm>
            <a:off x="638881" y="1809541"/>
            <a:ext cx="10909643" cy="687406"/>
          </a:xfrm>
        </p:spPr>
        <p:txBody>
          <a:bodyPr vert="horz" lIns="91440" tIns="45720" rIns="91440" bIns="45720" rtlCol="0" anchor="ctr">
            <a:normAutofit/>
          </a:bodyPr>
          <a:lstStyle/>
          <a:p>
            <a:pPr marL="0" indent="0" algn="ctr">
              <a:buNone/>
            </a:pPr>
            <a:r>
              <a:rPr lang="en-US" sz="2400" kern="1200" dirty="0">
                <a:solidFill>
                  <a:schemeClr val="tx1"/>
                </a:solidFill>
                <a:latin typeface="+mn-lt"/>
                <a:ea typeface="+mn-ea"/>
                <a:cs typeface="+mn-cs"/>
              </a:rPr>
              <a:t>Masking might look like this… </a:t>
            </a:r>
          </a:p>
        </p:txBody>
      </p:sp>
      <p:sp>
        <p:nvSpPr>
          <p:cNvPr id="12"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sX0" fmla="*/ 0 w 4572000"/>
              <a:gd name="csY0" fmla="*/ 0 h 18288"/>
              <a:gd name="csX1" fmla="*/ 515983 w 4572000"/>
              <a:gd name="csY1" fmla="*/ 0 h 18288"/>
              <a:gd name="csX2" fmla="*/ 1031966 w 4572000"/>
              <a:gd name="csY2" fmla="*/ 0 h 18288"/>
              <a:gd name="csX3" fmla="*/ 1639389 w 4572000"/>
              <a:gd name="csY3" fmla="*/ 0 h 18288"/>
              <a:gd name="csX4" fmla="*/ 2383971 w 4572000"/>
              <a:gd name="csY4" fmla="*/ 0 h 18288"/>
              <a:gd name="csX5" fmla="*/ 2945674 w 4572000"/>
              <a:gd name="csY5" fmla="*/ 0 h 18288"/>
              <a:gd name="csX6" fmla="*/ 3507377 w 4572000"/>
              <a:gd name="csY6" fmla="*/ 0 h 18288"/>
              <a:gd name="csX7" fmla="*/ 4572000 w 4572000"/>
              <a:gd name="csY7" fmla="*/ 0 h 18288"/>
              <a:gd name="csX8" fmla="*/ 4572000 w 4572000"/>
              <a:gd name="csY8" fmla="*/ 18288 h 18288"/>
              <a:gd name="csX9" fmla="*/ 3873137 w 4572000"/>
              <a:gd name="csY9" fmla="*/ 18288 h 18288"/>
              <a:gd name="csX10" fmla="*/ 3311434 w 4572000"/>
              <a:gd name="csY10" fmla="*/ 18288 h 18288"/>
              <a:gd name="csX11" fmla="*/ 2749731 w 4572000"/>
              <a:gd name="csY11" fmla="*/ 18288 h 18288"/>
              <a:gd name="csX12" fmla="*/ 2050869 w 4572000"/>
              <a:gd name="csY12" fmla="*/ 18288 h 18288"/>
              <a:gd name="csX13" fmla="*/ 1306286 w 4572000"/>
              <a:gd name="csY13" fmla="*/ 18288 h 18288"/>
              <a:gd name="csX14" fmla="*/ 790303 w 4572000"/>
              <a:gd name="csY14" fmla="*/ 18288 h 18288"/>
              <a:gd name="csX15" fmla="*/ 0 w 4572000"/>
              <a:gd name="csY15" fmla="*/ 18288 h 18288"/>
              <a:gd name="csX16" fmla="*/ 0 w 457200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descr="No photo description available.">
            <a:extLst>
              <a:ext uri="{FF2B5EF4-FFF2-40B4-BE49-F238E27FC236}">
                <a16:creationId xmlns:a16="http://schemas.microsoft.com/office/drawing/2014/main" id="{5E1BDFF8-B73C-5DE9-E026-063CB65DAFB3}"/>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2906607" y="2633472"/>
            <a:ext cx="6375738" cy="3586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1481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E2AFBB-0255-22E2-D617-9510FA2E1470}"/>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5400" kern="1200" dirty="0">
                <a:solidFill>
                  <a:schemeClr val="tx1"/>
                </a:solidFill>
                <a:latin typeface="+mj-lt"/>
                <a:ea typeface="+mj-ea"/>
                <a:cs typeface="+mj-cs"/>
              </a:rPr>
              <a:t>But… </a:t>
            </a:r>
          </a:p>
        </p:txBody>
      </p:sp>
      <p:sp>
        <p:nvSpPr>
          <p:cNvPr id="2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Content Placeholder 6">
            <a:extLst>
              <a:ext uri="{FF2B5EF4-FFF2-40B4-BE49-F238E27FC236}">
                <a16:creationId xmlns:a16="http://schemas.microsoft.com/office/drawing/2014/main" id="{96515A3E-64A8-CF53-61C4-B712B6906CDA}"/>
              </a:ext>
            </a:extLst>
          </p:cNvPr>
          <p:cNvSpPr>
            <a:spLocks noGrp="1"/>
          </p:cNvSpPr>
          <p:nvPr>
            <p:ph sz="half" idx="1"/>
          </p:nvPr>
        </p:nvSpPr>
        <p:spPr>
          <a:xfrm>
            <a:off x="630936" y="2807208"/>
            <a:ext cx="3429000" cy="3410712"/>
          </a:xfrm>
        </p:spPr>
        <p:txBody>
          <a:bodyPr vert="horz" lIns="91440" tIns="45720" rIns="91440" bIns="45720" rtlCol="0" anchor="t">
            <a:normAutofit/>
          </a:bodyPr>
          <a:lstStyle/>
          <a:p>
            <a:pPr marL="0"/>
            <a:endParaRPr lang="en-US" sz="2200" dirty="0"/>
          </a:p>
          <a:p>
            <a:pPr marL="0"/>
            <a:r>
              <a:rPr lang="en-US" sz="2200" dirty="0"/>
              <a:t>… Arguably, even the first iceberg is masking!</a:t>
            </a:r>
          </a:p>
          <a:p>
            <a:endParaRPr lang="en-US" sz="2200" dirty="0"/>
          </a:p>
        </p:txBody>
      </p:sp>
      <p:pic>
        <p:nvPicPr>
          <p:cNvPr id="8" name="Content Placeholder 4">
            <a:extLst>
              <a:ext uri="{FF2B5EF4-FFF2-40B4-BE49-F238E27FC236}">
                <a16:creationId xmlns:a16="http://schemas.microsoft.com/office/drawing/2014/main" id="{35FBE1DF-B896-FE66-6EE4-7D9AC19A1BD0}"/>
              </a:ext>
            </a:extLst>
          </p:cNvPr>
          <p:cNvPicPr>
            <a:picLocks noGrp="1" noChangeAspect="1"/>
          </p:cNvPicPr>
          <p:nvPr>
            <p:ph sz="half" idx="2"/>
          </p:nvPr>
        </p:nvPicPr>
        <p:blipFill>
          <a:blip r:embed="rId4"/>
          <a:stretch>
            <a:fillRect/>
          </a:stretch>
        </p:blipFill>
        <p:spPr>
          <a:xfrm>
            <a:off x="5540350" y="640080"/>
            <a:ext cx="5131612" cy="5577840"/>
          </a:xfrm>
          <a:prstGeom prst="rect">
            <a:avLst/>
          </a:prstGeom>
        </p:spPr>
      </p:pic>
    </p:spTree>
    <p:extLst>
      <p:ext uri="{BB962C8B-B14F-4D97-AF65-F5344CB8AC3E}">
        <p14:creationId xmlns:p14="http://schemas.microsoft.com/office/powerpoint/2010/main" val="366121984"/>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Isosceles Triangle 2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9D6345F-EB3D-02C0-9269-A59A412F7160}"/>
              </a:ext>
            </a:extLst>
          </p:cNvPr>
          <p:cNvPicPr>
            <a:picLocks noChangeAspect="1"/>
          </p:cNvPicPr>
          <p:nvPr/>
        </p:nvPicPr>
        <p:blipFill>
          <a:blip r:embed="rId3"/>
          <a:srcRect t="733" r="1544" b="2523"/>
          <a:stretch>
            <a:fillRect/>
          </a:stretch>
        </p:blipFill>
        <p:spPr>
          <a:xfrm>
            <a:off x="4027742" y="643467"/>
            <a:ext cx="4136515" cy="5571065"/>
          </a:xfrm>
          <a:prstGeom prst="rect">
            <a:avLst/>
          </a:prstGeom>
          <a:ln>
            <a:noFill/>
          </a:ln>
        </p:spPr>
      </p:pic>
      <p:sp>
        <p:nvSpPr>
          <p:cNvPr id="23" name="Isosceles Triangle 2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4452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3" name="Rectangle 103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7B930AB-DA43-05A6-4A19-2788F2108A2A}"/>
              </a:ext>
            </a:extLst>
          </p:cNvPr>
          <p:cNvSpPr>
            <a:spLocks noGrp="1"/>
          </p:cNvSpPr>
          <p:nvPr>
            <p:ph type="title"/>
          </p:nvPr>
        </p:nvSpPr>
        <p:spPr>
          <a:xfrm>
            <a:off x="630936" y="639520"/>
            <a:ext cx="3429000" cy="1719072"/>
          </a:xfrm>
        </p:spPr>
        <p:txBody>
          <a:bodyPr vert="horz" lIns="91440" tIns="45720" rIns="91440" bIns="45720" rtlCol="0" anchor="b">
            <a:normAutofit/>
          </a:bodyPr>
          <a:lstStyle/>
          <a:p>
            <a:r>
              <a:rPr lang="en-US" sz="4600" kern="1200" dirty="0">
                <a:solidFill>
                  <a:schemeClr val="tx1"/>
                </a:solidFill>
                <a:latin typeface="+mj-lt"/>
                <a:ea typeface="+mj-ea"/>
                <a:cs typeface="+mj-cs"/>
              </a:rPr>
              <a:t>Masking may include… </a:t>
            </a:r>
          </a:p>
        </p:txBody>
      </p:sp>
      <p:sp>
        <p:nvSpPr>
          <p:cNvPr id="103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3">
            <a:extLst>
              <a:ext uri="{FF2B5EF4-FFF2-40B4-BE49-F238E27FC236}">
                <a16:creationId xmlns:a16="http://schemas.microsoft.com/office/drawing/2014/main" id="{F679447C-753F-518C-1757-BF4434FFE3D3}"/>
              </a:ext>
            </a:extLst>
          </p:cNvPr>
          <p:cNvSpPr>
            <a:spLocks noGrp="1"/>
          </p:cNvSpPr>
          <p:nvPr>
            <p:ph sz="half" idx="2"/>
          </p:nvPr>
        </p:nvSpPr>
        <p:spPr>
          <a:xfrm>
            <a:off x="630936" y="2807208"/>
            <a:ext cx="3429000" cy="3410712"/>
          </a:xfrm>
        </p:spPr>
        <p:txBody>
          <a:bodyPr vert="horz" lIns="91440" tIns="45720" rIns="91440" bIns="45720" rtlCol="0" anchor="t">
            <a:normAutofit/>
          </a:bodyPr>
          <a:lstStyle/>
          <a:p>
            <a:pPr marL="0"/>
            <a:endParaRPr lang="en-US" sz="2200" dirty="0"/>
          </a:p>
          <a:p>
            <a:pPr marL="0"/>
            <a:endParaRPr lang="en-US" sz="2200" dirty="0"/>
          </a:p>
          <a:p>
            <a:pPr marL="0"/>
            <a:r>
              <a:rPr lang="en-US" sz="2200" dirty="0"/>
              <a:t>… the skill needed to be able to observe, interpret and replicate </a:t>
            </a:r>
            <a:r>
              <a:rPr lang="en-US" sz="2200" dirty="0" err="1"/>
              <a:t>behaviours</a:t>
            </a:r>
            <a:r>
              <a:rPr lang="en-US" sz="2200" dirty="0"/>
              <a:t> is both impressive and exhausting</a:t>
            </a:r>
          </a:p>
        </p:txBody>
      </p:sp>
      <p:pic>
        <p:nvPicPr>
          <p:cNvPr id="1028" name="Picture 4" descr="Masking involves hiding certain aspects of oneself. Everyone engages in  masking to some extent, but autistic individuals may engage in masking to  downplay their autistic traits due to social pressures. Masking can">
            <a:extLst>
              <a:ext uri="{FF2B5EF4-FFF2-40B4-BE49-F238E27FC236}">
                <a16:creationId xmlns:a16="http://schemas.microsoft.com/office/drawing/2014/main" id="{CFD75DC4-A087-58D9-7973-3F3794CA659B}"/>
              </a:ext>
            </a:extLst>
          </p:cNvPr>
          <p:cNvPicPr>
            <a:picLocks noGrp="1" noChangeAspect="1" noChangeArrowheads="1"/>
          </p:cNvPicPr>
          <p:nvPr>
            <p:ph sz="half" idx="1"/>
          </p:nvPr>
        </p:nvPicPr>
        <p:blipFill rotWithShape="1">
          <a:blip r:embed="rId3">
            <a:extLst>
              <a:ext uri="{28A0092B-C50C-407E-A947-70E740481C1C}">
                <a14:useLocalDpi xmlns:a14="http://schemas.microsoft.com/office/drawing/2010/main" val="0"/>
              </a:ext>
            </a:extLst>
          </a:blip>
          <a:srcRect t="18608"/>
          <a:stretch/>
        </p:blipFill>
        <p:spPr bwMode="auto">
          <a:xfrm>
            <a:off x="4679629" y="640080"/>
            <a:ext cx="6853054" cy="5577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1449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DDA8CE9-E0A6-4FF2-823D-D0860760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1195564-33B9-434B-9641-764F5905A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3" name="Group 12">
            <a:extLst>
              <a:ext uri="{FF2B5EF4-FFF2-40B4-BE49-F238E27FC236}">
                <a16:creationId xmlns:a16="http://schemas.microsoft.com/office/drawing/2014/main" id="{1D18C537-E336-47C4-836B-C342A230F8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2475" y="1"/>
            <a:ext cx="4262009" cy="2602764"/>
            <a:chOff x="6867015" y="-1"/>
            <a:chExt cx="5324985" cy="3251912"/>
          </a:xfrm>
          <a:solidFill>
            <a:schemeClr val="accent5">
              <a:alpha val="5000"/>
            </a:schemeClr>
          </a:solidFill>
        </p:grpSpPr>
        <p:sp>
          <p:nvSpPr>
            <p:cNvPr id="14" name="Freeform: Shape 13">
              <a:extLst>
                <a:ext uri="{FF2B5EF4-FFF2-40B4-BE49-F238E27FC236}">
                  <a16:creationId xmlns:a16="http://schemas.microsoft.com/office/drawing/2014/main" id="{481F97D2-9A0D-4CA5-B9AF-27B558BCF1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678A47C-892D-47C9-A5D8-F8860B1B05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D9E8FDFA-59ED-4D6F-BA20-10CDF8436C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958D9A5-8003-4D92-8C05-787C630F7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5A1259D8-0C3A-4069-A22F-537BBBB61A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60995" y="62352"/>
            <a:ext cx="6028697" cy="6795648"/>
            <a:chOff x="6160995" y="62352"/>
            <a:chExt cx="6028697" cy="6795648"/>
          </a:xfrm>
        </p:grpSpPr>
        <p:sp>
          <p:nvSpPr>
            <p:cNvPr id="20" name="Freeform: Shape 19">
              <a:extLst>
                <a:ext uri="{FF2B5EF4-FFF2-40B4-BE49-F238E27FC236}">
                  <a16:creationId xmlns:a16="http://schemas.microsoft.com/office/drawing/2014/main" id="{D90700B4-CEB5-450F-9EA7-95E355B50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82080" y="81632"/>
              <a:ext cx="6007612" cy="6776368"/>
            </a:xfrm>
            <a:custGeom>
              <a:avLst/>
              <a:gdLst>
                <a:gd name="connsiteX0" fmla="*/ 4493599 w 6007612"/>
                <a:gd name="connsiteY0" fmla="*/ 0 h 6797829"/>
                <a:gd name="connsiteX1" fmla="*/ 5981837 w 6007612"/>
                <a:gd name="connsiteY1" fmla="*/ 314220 h 6797829"/>
                <a:gd name="connsiteX2" fmla="*/ 6007612 w 6007612"/>
                <a:gd name="connsiteY2" fmla="*/ 327088 h 6797829"/>
                <a:gd name="connsiteX3" fmla="*/ 6007612 w 6007612"/>
                <a:gd name="connsiteY3" fmla="*/ 1316637 h 6797829"/>
                <a:gd name="connsiteX4" fmla="*/ 5852405 w 6007612"/>
                <a:gd name="connsiteY4" fmla="*/ 1209899 h 6797829"/>
                <a:gd name="connsiteX5" fmla="*/ 5622498 w 6007612"/>
                <a:gd name="connsiteY5" fmla="*/ 1086619 h 6797829"/>
                <a:gd name="connsiteX6" fmla="*/ 4493032 w 6007612"/>
                <a:gd name="connsiteY6" fmla="*/ 851533 h 6797829"/>
                <a:gd name="connsiteX7" fmla="*/ 3155579 w 6007612"/>
                <a:gd name="connsiteY7" fmla="*/ 1108326 h 6797829"/>
                <a:gd name="connsiteX8" fmla="*/ 1963832 w 6007612"/>
                <a:gd name="connsiteY8" fmla="*/ 1817700 h 6797829"/>
                <a:gd name="connsiteX9" fmla="*/ 1144646 w 6007612"/>
                <a:gd name="connsiteY9" fmla="*/ 2832814 h 6797829"/>
                <a:gd name="connsiteX10" fmla="*/ 851249 w 6007612"/>
                <a:gd name="connsiteY10" fmla="*/ 3998599 h 6797829"/>
                <a:gd name="connsiteX11" fmla="*/ 1336319 w 6007612"/>
                <a:gd name="connsiteY11" fmla="*/ 5057837 h 6797829"/>
                <a:gd name="connsiteX12" fmla="*/ 1597084 w 6007612"/>
                <a:gd name="connsiteY12" fmla="*/ 5424583 h 6797829"/>
                <a:gd name="connsiteX13" fmla="*/ 2591910 w 6007612"/>
                <a:gd name="connsiteY13" fmla="*/ 6440122 h 6797829"/>
                <a:gd name="connsiteX14" fmla="*/ 3899854 w 6007612"/>
                <a:gd name="connsiteY14" fmla="*/ 6780621 h 6797829"/>
                <a:gd name="connsiteX15" fmla="*/ 4741172 w 6007612"/>
                <a:gd name="connsiteY15" fmla="*/ 6563979 h 6797829"/>
                <a:gd name="connsiteX16" fmla="*/ 5649171 w 6007612"/>
                <a:gd name="connsiteY16" fmla="*/ 5938452 h 6797829"/>
                <a:gd name="connsiteX17" fmla="*/ 5873475 w 6007612"/>
                <a:gd name="connsiteY17" fmla="*/ 5764656 h 6797829"/>
                <a:gd name="connsiteX18" fmla="*/ 6007612 w 6007612"/>
                <a:gd name="connsiteY18" fmla="*/ 5660343 h 6797829"/>
                <a:gd name="connsiteX19" fmla="*/ 6007612 w 6007612"/>
                <a:gd name="connsiteY19" fmla="*/ 6737454 h 6797829"/>
                <a:gd name="connsiteX20" fmla="*/ 5929386 w 6007612"/>
                <a:gd name="connsiteY20" fmla="*/ 6797829 h 6797829"/>
                <a:gd name="connsiteX21" fmla="*/ 1656512 w 6007612"/>
                <a:gd name="connsiteY21" fmla="*/ 6797829 h 6797829"/>
                <a:gd name="connsiteX22" fmla="*/ 1630254 w 6007612"/>
                <a:gd name="connsiteY22" fmla="*/ 6775222 h 6797829"/>
                <a:gd name="connsiteX23" fmla="*/ 892250 w 6007612"/>
                <a:gd name="connsiteY23" fmla="*/ 5902700 h 6797829"/>
                <a:gd name="connsiteX24" fmla="*/ 0 w 6007612"/>
                <a:gd name="connsiteY24" fmla="*/ 3998599 h 6797829"/>
                <a:gd name="connsiteX25" fmla="*/ 4493032 w 6007612"/>
                <a:gd name="connsiteY25"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07612" h="6797829">
                  <a:moveTo>
                    <a:pt x="4493599" y="0"/>
                  </a:moveTo>
                  <a:cubicBezTo>
                    <a:pt x="5048011" y="0"/>
                    <a:pt x="5546284" y="111886"/>
                    <a:pt x="5981837" y="314220"/>
                  </a:cubicBezTo>
                  <a:lnTo>
                    <a:pt x="6007612" y="327088"/>
                  </a:lnTo>
                  <a:lnTo>
                    <a:pt x="6007612" y="1316637"/>
                  </a:lnTo>
                  <a:lnTo>
                    <a:pt x="5852405" y="1209899"/>
                  </a:lnTo>
                  <a:cubicBezTo>
                    <a:pt x="5778266" y="1164709"/>
                    <a:pt x="5701526" y="1123535"/>
                    <a:pt x="5622498" y="1086619"/>
                  </a:cubicBezTo>
                  <a:cubicBezTo>
                    <a:pt x="5286822" y="930699"/>
                    <a:pt x="4906882" y="851533"/>
                    <a:pt x="4493032" y="851533"/>
                  </a:cubicBezTo>
                  <a:cubicBezTo>
                    <a:pt x="4056201" y="851533"/>
                    <a:pt x="3593263" y="940631"/>
                    <a:pt x="3155579" y="1108326"/>
                  </a:cubicBezTo>
                  <a:cubicBezTo>
                    <a:pt x="2721215" y="1275979"/>
                    <a:pt x="2318305" y="1515819"/>
                    <a:pt x="1963832" y="1817700"/>
                  </a:cubicBezTo>
                  <a:cubicBezTo>
                    <a:pt x="1617657" y="2114360"/>
                    <a:pt x="1334332" y="2465358"/>
                    <a:pt x="1144646" y="2832814"/>
                  </a:cubicBezTo>
                  <a:cubicBezTo>
                    <a:pt x="950561" y="3210060"/>
                    <a:pt x="851249" y="3602202"/>
                    <a:pt x="851249" y="3998599"/>
                  </a:cubicBezTo>
                  <a:cubicBezTo>
                    <a:pt x="851249" y="4377547"/>
                    <a:pt x="999792" y="4597311"/>
                    <a:pt x="1336319" y="5057837"/>
                  </a:cubicBezTo>
                  <a:cubicBezTo>
                    <a:pt x="1420450" y="5173181"/>
                    <a:pt x="1507419" y="5292497"/>
                    <a:pt x="1597084" y="5424583"/>
                  </a:cubicBezTo>
                  <a:cubicBezTo>
                    <a:pt x="1914175" y="5891917"/>
                    <a:pt x="2239493" y="6224189"/>
                    <a:pt x="2591910" y="6440122"/>
                  </a:cubicBezTo>
                  <a:cubicBezTo>
                    <a:pt x="2965467" y="6669393"/>
                    <a:pt x="3393219" y="6780621"/>
                    <a:pt x="3899854" y="6780621"/>
                  </a:cubicBezTo>
                  <a:cubicBezTo>
                    <a:pt x="4187861" y="6780621"/>
                    <a:pt x="4454583" y="6711812"/>
                    <a:pt x="4741172" y="6563979"/>
                  </a:cubicBezTo>
                  <a:cubicBezTo>
                    <a:pt x="5034852" y="6412173"/>
                    <a:pt x="5326263" y="6190848"/>
                    <a:pt x="5649171" y="5938452"/>
                  </a:cubicBezTo>
                  <a:cubicBezTo>
                    <a:pt x="5724931" y="5879291"/>
                    <a:pt x="5800409" y="5821406"/>
                    <a:pt x="5873475" y="5764656"/>
                  </a:cubicBezTo>
                  <a:lnTo>
                    <a:pt x="6007612" y="5660343"/>
                  </a:lnTo>
                  <a:lnTo>
                    <a:pt x="6007612" y="6737454"/>
                  </a:lnTo>
                  <a:lnTo>
                    <a:pt x="5929386"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0582300F-F646-4FC3-94FC-0582F4B5E0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0995" y="62352"/>
              <a:ext cx="6028697" cy="6795648"/>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FBB8E8B8-1900-4326-8858-F375F5D8A0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63721" y="81632"/>
              <a:ext cx="6025971" cy="6776368"/>
            </a:xfrm>
            <a:custGeom>
              <a:avLst/>
              <a:gdLst>
                <a:gd name="connsiteX0" fmla="*/ 6025971 w 6025971"/>
                <a:gd name="connsiteY0" fmla="*/ 5825635 h 6797829"/>
                <a:gd name="connsiteX1" fmla="*/ 6025971 w 6025971"/>
                <a:gd name="connsiteY1" fmla="*/ 6723285 h 6797829"/>
                <a:gd name="connsiteX2" fmla="*/ 5929386 w 6025971"/>
                <a:gd name="connsiteY2" fmla="*/ 6797829 h 6797829"/>
                <a:gd name="connsiteX3" fmla="*/ 4560411 w 6025971"/>
                <a:gd name="connsiteY3" fmla="*/ 6797829 h 6797829"/>
                <a:gd name="connsiteX4" fmla="*/ 4597731 w 6025971"/>
                <a:gd name="connsiteY4" fmla="*/ 6785305 h 6797829"/>
                <a:gd name="connsiteX5" fmla="*/ 5736707 w 6025971"/>
                <a:gd name="connsiteY5" fmla="*/ 6050108 h 6797829"/>
                <a:gd name="connsiteX6" fmla="*/ 5960301 w 6025971"/>
                <a:gd name="connsiteY6" fmla="*/ 5876738 h 6797829"/>
                <a:gd name="connsiteX7" fmla="*/ 4493599 w 6025971"/>
                <a:gd name="connsiteY7" fmla="*/ 0 h 6797829"/>
                <a:gd name="connsiteX8" fmla="*/ 5981837 w 6025971"/>
                <a:gd name="connsiteY8" fmla="*/ 314220 h 6797829"/>
                <a:gd name="connsiteX9" fmla="*/ 6025971 w 6025971"/>
                <a:gd name="connsiteY9" fmla="*/ 336254 h 6797829"/>
                <a:gd name="connsiteX10" fmla="*/ 6025971 w 6025971"/>
                <a:gd name="connsiteY10" fmla="*/ 1157325 h 6797829"/>
                <a:gd name="connsiteX11" fmla="*/ 5925889 w 6025971"/>
                <a:gd name="connsiteY11" fmla="*/ 1088522 h 6797829"/>
                <a:gd name="connsiteX12" fmla="*/ 5682227 w 6025971"/>
                <a:gd name="connsiteY12" fmla="*/ 957939 h 6797829"/>
                <a:gd name="connsiteX13" fmla="*/ 4493032 w 6025971"/>
                <a:gd name="connsiteY13" fmla="*/ 709658 h 6797829"/>
                <a:gd name="connsiteX14" fmla="*/ 3104646 w 6025971"/>
                <a:gd name="connsiteY14" fmla="*/ 976666 h 6797829"/>
                <a:gd name="connsiteX15" fmla="*/ 1871612 w 6025971"/>
                <a:gd name="connsiteY15" fmla="*/ 1710017 h 6797829"/>
                <a:gd name="connsiteX16" fmla="*/ 1018661 w 6025971"/>
                <a:gd name="connsiteY16" fmla="*/ 2767694 h 6797829"/>
                <a:gd name="connsiteX17" fmla="*/ 709374 w 6025971"/>
                <a:gd name="connsiteY17" fmla="*/ 3998599 h 6797829"/>
                <a:gd name="connsiteX18" fmla="*/ 1221258 w 6025971"/>
                <a:gd name="connsiteY18" fmla="*/ 5141684 h 6797829"/>
                <a:gd name="connsiteX19" fmla="*/ 1479187 w 6025971"/>
                <a:gd name="connsiteY19" fmla="*/ 5504459 h 6797829"/>
                <a:gd name="connsiteX20" fmla="*/ 3021272 w 6025971"/>
                <a:gd name="connsiteY20" fmla="*/ 6793670 h 6797829"/>
                <a:gd name="connsiteX21" fmla="*/ 3035805 w 6025971"/>
                <a:gd name="connsiteY21" fmla="*/ 6797829 h 6797829"/>
                <a:gd name="connsiteX22" fmla="*/ 1656512 w 6025971"/>
                <a:gd name="connsiteY22" fmla="*/ 6797829 h 6797829"/>
                <a:gd name="connsiteX23" fmla="*/ 1630254 w 6025971"/>
                <a:gd name="connsiteY23" fmla="*/ 6775222 h 6797829"/>
                <a:gd name="connsiteX24" fmla="*/ 892250 w 6025971"/>
                <a:gd name="connsiteY24" fmla="*/ 5902700 h 6797829"/>
                <a:gd name="connsiteX25" fmla="*/ 0 w 6025971"/>
                <a:gd name="connsiteY25" fmla="*/ 3998599 h 6797829"/>
                <a:gd name="connsiteX26" fmla="*/ 4493032 w 6025971"/>
                <a:gd name="connsiteY26" fmla="*/ 285 h 6797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25971" h="6797829">
                  <a:moveTo>
                    <a:pt x="6025971" y="5825635"/>
                  </a:moveTo>
                  <a:lnTo>
                    <a:pt x="6025971" y="6723285"/>
                  </a:lnTo>
                  <a:lnTo>
                    <a:pt x="5929386" y="6797829"/>
                  </a:lnTo>
                  <a:lnTo>
                    <a:pt x="4560411" y="6797829"/>
                  </a:lnTo>
                  <a:lnTo>
                    <a:pt x="4597731" y="6785305"/>
                  </a:lnTo>
                  <a:cubicBezTo>
                    <a:pt x="4964953" y="6637825"/>
                    <a:pt x="5315251" y="6379435"/>
                    <a:pt x="5736707" y="6050108"/>
                  </a:cubicBezTo>
                  <a:cubicBezTo>
                    <a:pt x="5812043" y="5991230"/>
                    <a:pt x="5887377" y="5933488"/>
                    <a:pt x="5960301" y="5876738"/>
                  </a:cubicBezTo>
                  <a:close/>
                  <a:moveTo>
                    <a:pt x="4493599" y="0"/>
                  </a:moveTo>
                  <a:cubicBezTo>
                    <a:pt x="5048011" y="0"/>
                    <a:pt x="5546284" y="111886"/>
                    <a:pt x="5981837" y="314220"/>
                  </a:cubicBezTo>
                  <a:lnTo>
                    <a:pt x="6025971" y="336254"/>
                  </a:lnTo>
                  <a:lnTo>
                    <a:pt x="6025971" y="1157325"/>
                  </a:lnTo>
                  <a:lnTo>
                    <a:pt x="5925889" y="1088522"/>
                  </a:lnTo>
                  <a:cubicBezTo>
                    <a:pt x="5847314" y="1040649"/>
                    <a:pt x="5765982" y="997036"/>
                    <a:pt x="5682227" y="957939"/>
                  </a:cubicBezTo>
                  <a:cubicBezTo>
                    <a:pt x="5327823" y="793222"/>
                    <a:pt x="4927595" y="709658"/>
                    <a:pt x="4493032" y="709658"/>
                  </a:cubicBezTo>
                  <a:cubicBezTo>
                    <a:pt x="4031940" y="709658"/>
                    <a:pt x="3564888" y="799465"/>
                    <a:pt x="3104646" y="976666"/>
                  </a:cubicBezTo>
                  <a:cubicBezTo>
                    <a:pt x="2655243" y="1149867"/>
                    <a:pt x="2238358" y="1397822"/>
                    <a:pt x="1871612" y="1710017"/>
                  </a:cubicBezTo>
                  <a:cubicBezTo>
                    <a:pt x="1506427" y="2022852"/>
                    <a:pt x="1219414" y="2378815"/>
                    <a:pt x="1018661" y="2767694"/>
                  </a:cubicBezTo>
                  <a:cubicBezTo>
                    <a:pt x="813368" y="3165227"/>
                    <a:pt x="709374" y="3579358"/>
                    <a:pt x="709374" y="3998599"/>
                  </a:cubicBezTo>
                  <a:cubicBezTo>
                    <a:pt x="709374" y="4421103"/>
                    <a:pt x="875510" y="4667680"/>
                    <a:pt x="1221258" y="5141684"/>
                  </a:cubicBezTo>
                  <a:cubicBezTo>
                    <a:pt x="1304681" y="5256035"/>
                    <a:pt x="1390941" y="5374217"/>
                    <a:pt x="1479187" y="5504459"/>
                  </a:cubicBezTo>
                  <a:cubicBezTo>
                    <a:pt x="1942790" y="6187719"/>
                    <a:pt x="2430063" y="6601673"/>
                    <a:pt x="3021272" y="6793670"/>
                  </a:cubicBezTo>
                  <a:lnTo>
                    <a:pt x="3035805" y="6797829"/>
                  </a:lnTo>
                  <a:lnTo>
                    <a:pt x="1656512" y="6797829"/>
                  </a:lnTo>
                  <a:lnTo>
                    <a:pt x="1630254" y="6775222"/>
                  </a:lnTo>
                  <a:cubicBezTo>
                    <a:pt x="1360562" y="6528765"/>
                    <a:pt x="1117699" y="6235219"/>
                    <a:pt x="892250" y="5902700"/>
                  </a:cubicBezTo>
                  <a:cubicBezTo>
                    <a:pt x="459249" y="5264548"/>
                    <a:pt x="0" y="4826722"/>
                    <a:pt x="0" y="3998599"/>
                  </a:cubicBezTo>
                  <a:cubicBezTo>
                    <a:pt x="0" y="1790460"/>
                    <a:pt x="2262336" y="285"/>
                    <a:pt x="4493032" y="2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3DAE24FF-E265-F196-C484-EA9B441881E9}"/>
              </a:ext>
            </a:extLst>
          </p:cNvPr>
          <p:cNvSpPr>
            <a:spLocks noGrp="1"/>
          </p:cNvSpPr>
          <p:nvPr>
            <p:ph type="title"/>
          </p:nvPr>
        </p:nvSpPr>
        <p:spPr>
          <a:xfrm>
            <a:off x="804672" y="1055098"/>
            <a:ext cx="5760719" cy="4747805"/>
          </a:xfrm>
        </p:spPr>
        <p:txBody>
          <a:bodyPr vert="horz" lIns="91440" tIns="45720" rIns="91440" bIns="45720" rtlCol="0" anchor="ctr">
            <a:normAutofit/>
          </a:bodyPr>
          <a:lstStyle/>
          <a:p>
            <a:r>
              <a:rPr lang="en-US" sz="4600" kern="1200" dirty="0">
                <a:solidFill>
                  <a:schemeClr val="tx2"/>
                </a:solidFill>
                <a:latin typeface="+mj-lt"/>
                <a:ea typeface="+mj-ea"/>
                <a:cs typeface="+mj-cs"/>
              </a:rPr>
              <a:t>Some examples of masking from our casework</a:t>
            </a:r>
          </a:p>
        </p:txBody>
      </p:sp>
    </p:spTree>
    <p:extLst>
      <p:ext uri="{BB962C8B-B14F-4D97-AF65-F5344CB8AC3E}">
        <p14:creationId xmlns:p14="http://schemas.microsoft.com/office/powerpoint/2010/main" val="879609571"/>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7B64E-F4C4-5E8D-8DC8-BAA5B5FD8C7C}"/>
              </a:ext>
            </a:extLst>
          </p:cNvPr>
          <p:cNvSpPr>
            <a:spLocks noGrp="1"/>
          </p:cNvSpPr>
          <p:nvPr>
            <p:ph type="title"/>
          </p:nvPr>
        </p:nvSpPr>
        <p:spPr/>
        <p:txBody>
          <a:bodyPr/>
          <a:lstStyle/>
          <a:p>
            <a:r>
              <a:rPr lang="en-GB" dirty="0"/>
              <a:t>But why…?</a:t>
            </a:r>
          </a:p>
        </p:txBody>
      </p:sp>
      <p:sp>
        <p:nvSpPr>
          <p:cNvPr id="3" name="Content Placeholder 2">
            <a:extLst>
              <a:ext uri="{FF2B5EF4-FFF2-40B4-BE49-F238E27FC236}">
                <a16:creationId xmlns:a16="http://schemas.microsoft.com/office/drawing/2014/main" id="{48D70279-6292-C6FB-DF50-1B789DC0B2A0}"/>
              </a:ext>
            </a:extLst>
          </p:cNvPr>
          <p:cNvSpPr>
            <a:spLocks noGrp="1"/>
          </p:cNvSpPr>
          <p:nvPr>
            <p:ph sz="half" idx="1"/>
          </p:nvPr>
        </p:nvSpPr>
        <p:spPr>
          <a:xfrm>
            <a:off x="838200" y="1758156"/>
            <a:ext cx="3648559" cy="3433776"/>
          </a:xfrm>
        </p:spPr>
        <p:txBody>
          <a:bodyPr>
            <a:normAutofit/>
          </a:bodyPr>
          <a:lstStyle/>
          <a:p>
            <a:pPr marL="0" indent="0">
              <a:buNone/>
            </a:pPr>
            <a:endParaRPr lang="en-GB" dirty="0"/>
          </a:p>
          <a:p>
            <a:pPr marL="0" indent="0">
              <a:lnSpc>
                <a:spcPct val="170000"/>
              </a:lnSpc>
              <a:buNone/>
            </a:pPr>
            <a:r>
              <a:rPr lang="en-GB" sz="2900" dirty="0"/>
              <a:t>What is the function and/or purpose of masking? </a:t>
            </a:r>
          </a:p>
        </p:txBody>
      </p:sp>
      <p:graphicFrame>
        <p:nvGraphicFramePr>
          <p:cNvPr id="6" name="Content Placeholder 3">
            <a:extLst>
              <a:ext uri="{FF2B5EF4-FFF2-40B4-BE49-F238E27FC236}">
                <a16:creationId xmlns:a16="http://schemas.microsoft.com/office/drawing/2014/main" id="{5851B4EE-C307-DE68-6D4B-7560FE107FB5}"/>
              </a:ext>
            </a:extLst>
          </p:cNvPr>
          <p:cNvGraphicFramePr>
            <a:graphicFrameLocks noGrp="1"/>
          </p:cNvGraphicFramePr>
          <p:nvPr>
            <p:ph sz="half" idx="2"/>
            <p:extLst>
              <p:ext uri="{D42A27DB-BD31-4B8C-83A1-F6EECF244321}">
                <p14:modId xmlns:p14="http://schemas.microsoft.com/office/powerpoint/2010/main" val="3741932163"/>
              </p:ext>
            </p:extLst>
          </p:nvPr>
        </p:nvGraphicFramePr>
        <p:xfrm>
          <a:off x="4850969" y="123986"/>
          <a:ext cx="6926451" cy="60529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1786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E020063-2385-44AC-BD67-258E1F0B9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E014A0B-5338-4077-AFE9-A90D04D44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086F76-6C8A-4B52-56C6-894FA0C146C2}"/>
              </a:ext>
            </a:extLst>
          </p:cNvPr>
          <p:cNvSpPr>
            <a:spLocks noGrp="1"/>
          </p:cNvSpPr>
          <p:nvPr>
            <p:ph type="title"/>
          </p:nvPr>
        </p:nvSpPr>
        <p:spPr>
          <a:xfrm>
            <a:off x="1319060" y="169895"/>
            <a:ext cx="9829800" cy="1325880"/>
          </a:xfrm>
        </p:spPr>
        <p:txBody>
          <a:bodyPr vert="horz" lIns="91440" tIns="45720" rIns="91440" bIns="45720" rtlCol="0" anchor="b">
            <a:normAutofit/>
          </a:bodyPr>
          <a:lstStyle/>
          <a:p>
            <a:pPr algn="ctr"/>
            <a:r>
              <a:rPr lang="en-US" sz="4600" kern="1200" dirty="0">
                <a:solidFill>
                  <a:schemeClr val="tx2"/>
                </a:solidFill>
                <a:latin typeface="+mj-lt"/>
                <a:ea typeface="+mj-ea"/>
                <a:cs typeface="+mj-cs"/>
              </a:rPr>
              <a:t>Masking in nature… </a:t>
            </a:r>
          </a:p>
        </p:txBody>
      </p:sp>
      <p:grpSp>
        <p:nvGrpSpPr>
          <p:cNvPr id="16" name="Group 15">
            <a:extLst>
              <a:ext uri="{FF2B5EF4-FFF2-40B4-BE49-F238E27FC236}">
                <a16:creationId xmlns:a16="http://schemas.microsoft.com/office/drawing/2014/main" id="{78127680-150F-4A90-9950-F663925781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9"/>
            <a:chOff x="-305" y="-1"/>
            <a:chExt cx="3832880" cy="2876136"/>
          </a:xfrm>
        </p:grpSpPr>
        <p:sp>
          <p:nvSpPr>
            <p:cNvPr id="17" name="Freeform: Shape 16">
              <a:extLst>
                <a:ext uri="{FF2B5EF4-FFF2-40B4-BE49-F238E27FC236}">
                  <a16:creationId xmlns:a16="http://schemas.microsoft.com/office/drawing/2014/main" id="{5088F97A-8362-4967-B664-D748B846EC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0F9DEDE-4318-412A-81C5-C8C90F689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09E97DE9-7844-4707-8928-1CD88ADB72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EC58954E-44A5-4A0D-97A9-8A2BB43D6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Content Placeholder 6">
            <a:extLst>
              <a:ext uri="{FF2B5EF4-FFF2-40B4-BE49-F238E27FC236}">
                <a16:creationId xmlns:a16="http://schemas.microsoft.com/office/drawing/2014/main" id="{718DAF3A-EC3F-9076-34B4-ACB844950B26}"/>
              </a:ext>
            </a:extLst>
          </p:cNvPr>
          <p:cNvSpPr>
            <a:spLocks noGrp="1"/>
          </p:cNvSpPr>
          <p:nvPr>
            <p:ph sz="half" idx="1"/>
          </p:nvPr>
        </p:nvSpPr>
        <p:spPr>
          <a:xfrm>
            <a:off x="847556" y="2692742"/>
            <a:ext cx="3870293" cy="3227626"/>
          </a:xfrm>
        </p:spPr>
        <p:txBody>
          <a:bodyPr vert="horz" lIns="91440" tIns="45720" rIns="91440" bIns="45720" rtlCol="0" anchor="ctr">
            <a:normAutofit/>
          </a:bodyPr>
          <a:lstStyle/>
          <a:p>
            <a:pPr marL="0" lvl="0">
              <a:spcBef>
                <a:spcPts val="0"/>
              </a:spcBef>
              <a:defRPr/>
            </a:pPr>
            <a:endParaRPr lang="en-US" sz="1800" dirty="0">
              <a:solidFill>
                <a:schemeClr val="tx2"/>
              </a:solidFill>
            </a:endParaRPr>
          </a:p>
          <a:p>
            <a:pPr marL="0" lvl="0">
              <a:spcBef>
                <a:spcPts val="0"/>
              </a:spcBef>
              <a:defRPr/>
            </a:pPr>
            <a:r>
              <a:rPr lang="en-US" sz="2400" dirty="0">
                <a:solidFill>
                  <a:schemeClr val="tx2"/>
                </a:solidFill>
              </a:rPr>
              <a:t>Geckos change colour to blend in.</a:t>
            </a:r>
          </a:p>
          <a:p>
            <a:pPr marL="0" lvl="0">
              <a:spcBef>
                <a:spcPts val="0"/>
              </a:spcBef>
              <a:defRPr/>
            </a:pPr>
            <a:endParaRPr lang="en-US" sz="2400" dirty="0">
              <a:solidFill>
                <a:schemeClr val="tx2"/>
              </a:solidFill>
            </a:endParaRPr>
          </a:p>
          <a:p>
            <a:pPr marL="0" lvl="0">
              <a:spcBef>
                <a:spcPts val="0"/>
              </a:spcBef>
              <a:defRPr/>
            </a:pPr>
            <a:r>
              <a:rPr lang="en-US" sz="2400" dirty="0">
                <a:solidFill>
                  <a:schemeClr val="tx2"/>
                </a:solidFill>
              </a:rPr>
              <a:t>Chameleons change colour to communicate or convey emotions which results in them becoming even more conspicuous.</a:t>
            </a:r>
          </a:p>
          <a:p>
            <a:pPr marL="0"/>
            <a:endParaRPr lang="en-US" sz="1800" dirty="0">
              <a:solidFill>
                <a:schemeClr val="tx2"/>
              </a:solidFill>
            </a:endParaRPr>
          </a:p>
        </p:txBody>
      </p:sp>
      <p:grpSp>
        <p:nvGrpSpPr>
          <p:cNvPr id="22" name="Group 21">
            <a:extLst>
              <a:ext uri="{FF2B5EF4-FFF2-40B4-BE49-F238E27FC236}">
                <a16:creationId xmlns:a16="http://schemas.microsoft.com/office/drawing/2014/main" id="{466920E5-8640-4C24-A775-8647637094A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5732" y="4852038"/>
            <a:ext cx="2151670" cy="1860256"/>
            <a:chOff x="-305" y="-4155"/>
            <a:chExt cx="2514948" cy="2174333"/>
          </a:xfrm>
        </p:grpSpPr>
        <p:sp>
          <p:nvSpPr>
            <p:cNvPr id="23" name="Freeform: Shape 22">
              <a:extLst>
                <a:ext uri="{FF2B5EF4-FFF2-40B4-BE49-F238E27FC236}">
                  <a16:creationId xmlns:a16="http://schemas.microsoft.com/office/drawing/2014/main" id="{2CBA3142-5A82-43CE-87A2-EB14B17A51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Shape 23">
              <a:extLst>
                <a:ext uri="{FF2B5EF4-FFF2-40B4-BE49-F238E27FC236}">
                  <a16:creationId xmlns:a16="http://schemas.microsoft.com/office/drawing/2014/main" id="{AEF5A1C7-9938-4A33-A5A4-2B05353B3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262A936D-E9F6-4A68-82C2-1D1CC7772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6" name="Freeform: Shape 25">
              <a:extLst>
                <a:ext uri="{FF2B5EF4-FFF2-40B4-BE49-F238E27FC236}">
                  <a16:creationId xmlns:a16="http://schemas.microsoft.com/office/drawing/2014/main" id="{C68A9229-BBBE-4934-9700-BA72A1BB03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2" descr="This Gecko's Shocking Survival Tactic ...">
            <a:extLst>
              <a:ext uri="{FF2B5EF4-FFF2-40B4-BE49-F238E27FC236}">
                <a16:creationId xmlns:a16="http://schemas.microsoft.com/office/drawing/2014/main" id="{67938DAE-1C5F-15D2-BDBC-29F9BDF79F47}"/>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l="11299" r="-1" b="-1"/>
          <a:stretch>
            <a:fillRect/>
          </a:stretch>
        </p:blipFill>
        <p:spPr bwMode="auto">
          <a:xfrm>
            <a:off x="5298948" y="2327701"/>
            <a:ext cx="6085124" cy="35735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165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FB3EF5-48E5-37B6-25F2-924D61B61633}"/>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48" name="Group 47">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49" name="Freeform: Shape 48">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1" name="Freeform: Shape 50">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C9643D46-EABF-F8D9-8D5E-BE8F62194F46}"/>
              </a:ext>
            </a:extLst>
          </p:cNvPr>
          <p:cNvSpPr>
            <a:spLocks noGrp="1"/>
          </p:cNvSpPr>
          <p:nvPr>
            <p:ph type="title"/>
          </p:nvPr>
        </p:nvSpPr>
        <p:spPr>
          <a:xfrm>
            <a:off x="640080" y="1243013"/>
            <a:ext cx="3855720" cy="4371974"/>
          </a:xfrm>
        </p:spPr>
        <p:txBody>
          <a:bodyPr vert="horz" lIns="91440" tIns="45720" rIns="91440" bIns="45720" rtlCol="0" anchor="ctr">
            <a:normAutofit/>
          </a:bodyPr>
          <a:lstStyle/>
          <a:p>
            <a:r>
              <a:rPr lang="en-US" sz="3600" kern="1200">
                <a:solidFill>
                  <a:schemeClr val="tx2"/>
                </a:solidFill>
                <a:latin typeface="+mj-lt"/>
                <a:ea typeface="+mj-ea"/>
                <a:cs typeface="+mj-cs"/>
              </a:rPr>
              <a:t>The consequences of Masking:</a:t>
            </a:r>
          </a:p>
        </p:txBody>
      </p:sp>
      <p:sp>
        <p:nvSpPr>
          <p:cNvPr id="9" name="TextBox 8">
            <a:extLst>
              <a:ext uri="{FF2B5EF4-FFF2-40B4-BE49-F238E27FC236}">
                <a16:creationId xmlns:a16="http://schemas.microsoft.com/office/drawing/2014/main" id="{FC1C7956-BB70-EE4A-4CC0-A8C01659075F}"/>
              </a:ext>
            </a:extLst>
          </p:cNvPr>
          <p:cNvSpPr txBox="1"/>
          <p:nvPr/>
        </p:nvSpPr>
        <p:spPr>
          <a:xfrm>
            <a:off x="6172200" y="804672"/>
            <a:ext cx="5221224" cy="5230368"/>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r>
              <a:rPr lang="en-US" sz="3000" dirty="0">
                <a:solidFill>
                  <a:schemeClr val="tx2"/>
                </a:solidFill>
              </a:rPr>
              <a:t>For many children, masking feels like protection. It can help them feel safer, more socially accepted, or less exposed.</a:t>
            </a:r>
            <a:br>
              <a:rPr lang="en-US" sz="3000" dirty="0">
                <a:solidFill>
                  <a:schemeClr val="tx2"/>
                </a:solidFill>
              </a:rPr>
            </a:br>
            <a:endParaRPr lang="en-US" sz="3000" dirty="0">
              <a:solidFill>
                <a:schemeClr val="tx2"/>
              </a:solidFill>
            </a:endParaRPr>
          </a:p>
          <a:p>
            <a:pPr indent="-228600">
              <a:lnSpc>
                <a:spcPct val="90000"/>
              </a:lnSpc>
              <a:spcAft>
                <a:spcPts val="600"/>
              </a:spcAft>
              <a:buFont typeface="Arial" panose="020B0604020202020204" pitchFamily="34" charset="0"/>
              <a:buChar char="•"/>
            </a:pPr>
            <a:r>
              <a:rPr lang="en-US" sz="3000" dirty="0">
                <a:solidFill>
                  <a:schemeClr val="tx2"/>
                </a:solidFill>
              </a:rPr>
              <a:t>But maintaining this and the level of effort over time can have a real impact on there health and wellbeing.  </a:t>
            </a:r>
          </a:p>
        </p:txBody>
      </p:sp>
    </p:spTree>
    <p:extLst>
      <p:ext uri="{BB962C8B-B14F-4D97-AF65-F5344CB8AC3E}">
        <p14:creationId xmlns:p14="http://schemas.microsoft.com/office/powerpoint/2010/main" val="3564810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396574-C53D-346F-A386-8247D69F010E}"/>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BD8812-5B79-A645-7857-E5248B6701E0}"/>
              </a:ext>
            </a:extLst>
          </p:cNvPr>
          <p:cNvSpPr>
            <a:spLocks noGrp="1"/>
          </p:cNvSpPr>
          <p:nvPr>
            <p:ph type="title"/>
          </p:nvPr>
        </p:nvSpPr>
        <p:spPr>
          <a:xfrm>
            <a:off x="841248" y="548640"/>
            <a:ext cx="3600860" cy="5431536"/>
          </a:xfrm>
        </p:spPr>
        <p:txBody>
          <a:bodyPr vert="horz" lIns="91440" tIns="45720" rIns="91440" bIns="45720" rtlCol="0" anchor="ctr">
            <a:normAutofit/>
          </a:bodyPr>
          <a:lstStyle/>
          <a:p>
            <a:r>
              <a:rPr lang="en-US" sz="4200" kern="1200">
                <a:solidFill>
                  <a:schemeClr val="tx1"/>
                </a:solidFill>
                <a:latin typeface="+mj-lt"/>
                <a:ea typeface="+mj-ea"/>
                <a:cs typeface="+mj-cs"/>
              </a:rPr>
              <a:t>The consequences of Masking:</a:t>
            </a:r>
          </a:p>
        </p:txBody>
      </p:sp>
      <p:sp>
        <p:nvSpPr>
          <p:cNvPr id="46"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sX0" fmla="*/ 0 w 4480560"/>
              <a:gd name="csY0" fmla="*/ 0 h 18288"/>
              <a:gd name="csX1" fmla="*/ 595274 w 4480560"/>
              <a:gd name="csY1" fmla="*/ 0 h 18288"/>
              <a:gd name="csX2" fmla="*/ 1100938 w 4480560"/>
              <a:gd name="csY2" fmla="*/ 0 h 18288"/>
              <a:gd name="csX3" fmla="*/ 1651406 w 4480560"/>
              <a:gd name="csY3" fmla="*/ 0 h 18288"/>
              <a:gd name="csX4" fmla="*/ 2336292 w 4480560"/>
              <a:gd name="csY4" fmla="*/ 0 h 18288"/>
              <a:gd name="csX5" fmla="*/ 2931566 w 4480560"/>
              <a:gd name="csY5" fmla="*/ 0 h 18288"/>
              <a:gd name="csX6" fmla="*/ 3482035 w 4480560"/>
              <a:gd name="csY6" fmla="*/ 0 h 18288"/>
              <a:gd name="csX7" fmla="*/ 4480560 w 4480560"/>
              <a:gd name="csY7" fmla="*/ 0 h 18288"/>
              <a:gd name="csX8" fmla="*/ 4480560 w 4480560"/>
              <a:gd name="csY8" fmla="*/ 18288 h 18288"/>
              <a:gd name="csX9" fmla="*/ 3840480 w 4480560"/>
              <a:gd name="csY9" fmla="*/ 18288 h 18288"/>
              <a:gd name="csX10" fmla="*/ 3290011 w 4480560"/>
              <a:gd name="csY10" fmla="*/ 18288 h 18288"/>
              <a:gd name="csX11" fmla="*/ 2560320 w 4480560"/>
              <a:gd name="csY11" fmla="*/ 18288 h 18288"/>
              <a:gd name="csX12" fmla="*/ 1965046 w 4480560"/>
              <a:gd name="csY12" fmla="*/ 18288 h 18288"/>
              <a:gd name="csX13" fmla="*/ 1459382 w 4480560"/>
              <a:gd name="csY13" fmla="*/ 18288 h 18288"/>
              <a:gd name="csX14" fmla="*/ 774497 w 4480560"/>
              <a:gd name="csY14" fmla="*/ 18288 h 18288"/>
              <a:gd name="csX15" fmla="*/ 0 w 4480560"/>
              <a:gd name="csY15" fmla="*/ 18288 h 18288"/>
              <a:gd name="csX16" fmla="*/ 0 w 4480560"/>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35BFFEC-F816-A2E7-2729-9EBFC3D78585}"/>
              </a:ext>
            </a:extLst>
          </p:cNvPr>
          <p:cNvSpPr txBox="1"/>
          <p:nvPr/>
        </p:nvSpPr>
        <p:spPr>
          <a:xfrm>
            <a:off x="5126418" y="552091"/>
            <a:ext cx="6224335" cy="5431536"/>
          </a:xfrm>
          <a:prstGeom prst="rect">
            <a:avLst/>
          </a:prstGeom>
        </p:spPr>
        <p:txBody>
          <a:bodyPr vert="horz" lIns="91440" tIns="45720" rIns="91440" bIns="45720" rtlCol="0" anchor="ctr">
            <a:noAutofit/>
          </a:bodyPr>
          <a:lstStyle/>
          <a:p>
            <a:pPr marL="285750" indent="-228600">
              <a:lnSpc>
                <a:spcPct val="90000"/>
              </a:lnSpc>
              <a:spcAft>
                <a:spcPts val="600"/>
              </a:spcAft>
              <a:buFont typeface="Arial" panose="020B0604020202020204" pitchFamily="34" charset="0"/>
              <a:buChar char="•"/>
            </a:pPr>
            <a:r>
              <a:rPr lang="en-US" dirty="0"/>
              <a:t>Distressed behavior, including </a:t>
            </a:r>
            <a:r>
              <a:rPr lang="en-US" dirty="0">
                <a:hlinkClick r:id="rId3"/>
              </a:rPr>
              <a:t>meltdowns</a:t>
            </a:r>
            <a:r>
              <a:rPr lang="en-US" dirty="0"/>
              <a:t> and/or shutdowns (often only expressed when it can’t be held in any longer or when the individual feels safe enough in their environment to do so, such as when they get home from school)</a:t>
            </a:r>
          </a:p>
          <a:p>
            <a:pPr marL="285750" indent="-228600">
              <a:lnSpc>
                <a:spcPct val="90000"/>
              </a:lnSpc>
              <a:spcAft>
                <a:spcPts val="600"/>
              </a:spcAft>
              <a:buFont typeface="Arial" panose="020B0604020202020204" pitchFamily="34" charset="0"/>
              <a:buChar char="•"/>
            </a:pPr>
            <a:r>
              <a:rPr lang="en-US" dirty="0"/>
              <a:t>mental and physical exhaustion (which can lead to </a:t>
            </a:r>
            <a:r>
              <a:rPr lang="en-US" dirty="0">
                <a:hlinkClick r:id="rId4"/>
              </a:rPr>
              <a:t>autistic burnout</a:t>
            </a:r>
            <a:r>
              <a:rPr lang="en-US" dirty="0"/>
              <a:t>)</a:t>
            </a:r>
          </a:p>
          <a:p>
            <a:pPr marL="285750" indent="-228600">
              <a:lnSpc>
                <a:spcPct val="90000"/>
              </a:lnSpc>
              <a:spcAft>
                <a:spcPts val="600"/>
              </a:spcAft>
              <a:buFont typeface="Arial" panose="020B0604020202020204" pitchFamily="34" charset="0"/>
              <a:buChar char="•"/>
            </a:pPr>
            <a:r>
              <a:rPr lang="en-US" dirty="0"/>
              <a:t>mental health difficulties (including increased </a:t>
            </a:r>
            <a:r>
              <a:rPr lang="en-US" dirty="0">
                <a:hlinkClick r:id="rId5"/>
              </a:rPr>
              <a:t>suicidality</a:t>
            </a:r>
            <a:r>
              <a:rPr lang="en-US" dirty="0"/>
              <a:t> and/or self-harm). </a:t>
            </a:r>
          </a:p>
          <a:p>
            <a:pPr marL="285750" indent="-228600">
              <a:lnSpc>
                <a:spcPct val="90000"/>
              </a:lnSpc>
              <a:spcAft>
                <a:spcPts val="600"/>
              </a:spcAft>
              <a:buFont typeface="Arial" panose="020B0604020202020204" pitchFamily="34" charset="0"/>
              <a:buChar char="•"/>
            </a:pPr>
            <a:r>
              <a:rPr lang="en-US" dirty="0"/>
              <a:t>isolation and/or feeling disconnected from other people</a:t>
            </a:r>
          </a:p>
          <a:p>
            <a:pPr marL="285750" indent="-228600">
              <a:lnSpc>
                <a:spcPct val="90000"/>
              </a:lnSpc>
              <a:spcAft>
                <a:spcPts val="600"/>
              </a:spcAft>
              <a:buFont typeface="Arial" panose="020B0604020202020204" pitchFamily="34" charset="0"/>
              <a:buChar char="•"/>
            </a:pPr>
            <a:r>
              <a:rPr lang="en-US" dirty="0"/>
              <a:t>being more vulnerable to abuse (if you ‘blend in’ by overriding your reactions and going along with what other people want, this may not keep you safe in certain situations, such as sexual interactions)</a:t>
            </a:r>
          </a:p>
          <a:p>
            <a:pPr marL="285750" indent="-228600">
              <a:lnSpc>
                <a:spcPct val="90000"/>
              </a:lnSpc>
              <a:spcAft>
                <a:spcPts val="600"/>
              </a:spcAft>
              <a:buFont typeface="Arial" panose="020B0604020202020204" pitchFamily="34" charset="0"/>
              <a:buChar char="•"/>
            </a:pPr>
            <a:r>
              <a:rPr lang="en-US" dirty="0"/>
              <a:t>a loss of sense of self</a:t>
            </a:r>
          </a:p>
          <a:p>
            <a:pPr marL="285750" indent="-228600">
              <a:lnSpc>
                <a:spcPct val="90000"/>
              </a:lnSpc>
              <a:spcAft>
                <a:spcPts val="600"/>
              </a:spcAft>
              <a:buFont typeface="Arial" panose="020B0604020202020204" pitchFamily="34" charset="0"/>
              <a:buChar char="•"/>
            </a:pPr>
            <a:r>
              <a:rPr lang="en-US" dirty="0"/>
              <a:t>low self-esteem.</a:t>
            </a:r>
          </a:p>
          <a:p>
            <a:pPr marL="285750" indent="-228600">
              <a:lnSpc>
                <a:spcPct val="90000"/>
              </a:lnSpc>
              <a:spcAft>
                <a:spcPts val="600"/>
              </a:spcAft>
              <a:buFont typeface="Arial" panose="020B0604020202020204" pitchFamily="34" charset="0"/>
              <a:buChar char="•"/>
            </a:pPr>
            <a:r>
              <a:rPr lang="en-US" dirty="0"/>
              <a:t>Increasing resistance to school or difficulty attending</a:t>
            </a:r>
          </a:p>
          <a:p>
            <a:pPr marL="285750" indent="-228600">
              <a:lnSpc>
                <a:spcPct val="90000"/>
              </a:lnSpc>
              <a:spcAft>
                <a:spcPts val="600"/>
              </a:spcAft>
              <a:buFont typeface="Arial" panose="020B0604020202020204" pitchFamily="34" charset="0"/>
              <a:buChar char="•"/>
            </a:pPr>
            <a:r>
              <a:rPr lang="en-US" dirty="0"/>
              <a:t>Needs being missed because the child appears to be coping and a cycle of struggling </a:t>
            </a:r>
          </a:p>
          <a:p>
            <a:pPr marL="285750" indent="-228600">
              <a:lnSpc>
                <a:spcPct val="90000"/>
              </a:lnSpc>
              <a:spcAft>
                <a:spcPts val="600"/>
              </a:spcAft>
              <a:buFont typeface="Arial" panose="020B0604020202020204" pitchFamily="34" charset="0"/>
              <a:buChar char="•"/>
            </a:pPr>
            <a:r>
              <a:rPr lang="en-US" dirty="0"/>
              <a:t>Physical symptoms such as headaches, stomach aches, or sleep difficulties</a:t>
            </a:r>
          </a:p>
        </p:txBody>
      </p:sp>
    </p:spTree>
    <p:extLst>
      <p:ext uri="{BB962C8B-B14F-4D97-AF65-F5344CB8AC3E}">
        <p14:creationId xmlns:p14="http://schemas.microsoft.com/office/powerpoint/2010/main" val="37779106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sX0" fmla="*/ 0 w 5649003"/>
              <a:gd name="csY0" fmla="*/ 5325836 h 10651671"/>
              <a:gd name="csX1" fmla="*/ 2824502 w 5649003"/>
              <a:gd name="csY1" fmla="*/ 0 h 10651671"/>
              <a:gd name="csX2" fmla="*/ 5649004 w 5649003"/>
              <a:gd name="csY2" fmla="*/ 5325836 h 10651671"/>
              <a:gd name="csX3" fmla="*/ 2824502 w 5649003"/>
              <a:gd name="csY3" fmla="*/ 10651672 h 10651671"/>
              <a:gd name="csX4" fmla="*/ 0 w 5649003"/>
              <a:gd name="csY4" fmla="*/ 5325836 h 10651671"/>
            </a:gdLst>
            <a:ahLst/>
            <a:cxnLst>
              <a:cxn ang="0">
                <a:pos x="csX0" y="csY0"/>
              </a:cxn>
              <a:cxn ang="0">
                <a:pos x="csX1" y="csY1"/>
              </a:cxn>
              <a:cxn ang="0">
                <a:pos x="csX2" y="csY2"/>
              </a:cxn>
              <a:cxn ang="0">
                <a:pos x="csX3" y="csY3"/>
              </a:cxn>
              <a:cxn ang="0">
                <a:pos x="csX4" y="cs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ABA3329-C05B-399B-9B0F-DD406DAAF03A}"/>
              </a:ext>
            </a:extLst>
          </p:cNvPr>
          <p:cNvSpPr>
            <a:spLocks noGrp="1"/>
          </p:cNvSpPr>
          <p:nvPr>
            <p:ph type="title"/>
          </p:nvPr>
        </p:nvSpPr>
        <p:spPr>
          <a:xfrm>
            <a:off x="2066544" y="1911096"/>
            <a:ext cx="8055864" cy="2076651"/>
          </a:xfrm>
        </p:spPr>
        <p:txBody>
          <a:bodyPr vert="horz" lIns="91440" tIns="45720" rIns="91440" bIns="45720" rtlCol="0" anchor="b">
            <a:normAutofit/>
          </a:bodyPr>
          <a:lstStyle/>
          <a:p>
            <a:pPr algn="ctr"/>
            <a:r>
              <a:rPr lang="en-US" sz="4600" kern="1200" dirty="0">
                <a:solidFill>
                  <a:srgbClr val="FFFFFF"/>
                </a:solidFill>
                <a:latin typeface="+mj-lt"/>
                <a:ea typeface="+mj-ea"/>
                <a:cs typeface="+mj-cs"/>
              </a:rPr>
              <a:t>What is the one biggest thing we can do to support children/young people who are masking?</a:t>
            </a:r>
          </a:p>
        </p:txBody>
      </p:sp>
      <p:sp>
        <p:nvSpPr>
          <p:cNvPr id="11"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6084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sX0" fmla="*/ 0 w 5649003"/>
              <a:gd name="csY0" fmla="*/ 5325836 h 10651671"/>
              <a:gd name="csX1" fmla="*/ 2824502 w 5649003"/>
              <a:gd name="csY1" fmla="*/ 0 h 10651671"/>
              <a:gd name="csX2" fmla="*/ 5649004 w 5649003"/>
              <a:gd name="csY2" fmla="*/ 5325836 h 10651671"/>
              <a:gd name="csX3" fmla="*/ 2824502 w 5649003"/>
              <a:gd name="csY3" fmla="*/ 10651672 h 10651671"/>
              <a:gd name="csX4" fmla="*/ 0 w 5649003"/>
              <a:gd name="csY4" fmla="*/ 5325836 h 10651671"/>
            </a:gdLst>
            <a:ahLst/>
            <a:cxnLst>
              <a:cxn ang="0">
                <a:pos x="csX0" y="csY0"/>
              </a:cxn>
              <a:cxn ang="0">
                <a:pos x="csX1" y="csY1"/>
              </a:cxn>
              <a:cxn ang="0">
                <a:pos x="csX2" y="csY2"/>
              </a:cxn>
              <a:cxn ang="0">
                <a:pos x="csX3" y="csY3"/>
              </a:cxn>
              <a:cxn ang="0">
                <a:pos x="csX4" y="cs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77A28F49-0B05-3857-33EC-BB0C0D3DD671}"/>
              </a:ext>
            </a:extLst>
          </p:cNvPr>
          <p:cNvSpPr>
            <a:spLocks noGrp="1"/>
          </p:cNvSpPr>
          <p:nvPr>
            <p:ph type="ctrTitle"/>
          </p:nvPr>
        </p:nvSpPr>
        <p:spPr>
          <a:xfrm>
            <a:off x="2066544" y="1911096"/>
            <a:ext cx="8055864" cy="2076651"/>
          </a:xfrm>
        </p:spPr>
        <p:txBody>
          <a:bodyPr anchor="b">
            <a:normAutofit/>
          </a:bodyPr>
          <a:lstStyle/>
          <a:p>
            <a:r>
              <a:rPr lang="en-GB" sz="6600">
                <a:solidFill>
                  <a:srgbClr val="FFFFFF"/>
                </a:solidFill>
              </a:rPr>
              <a:t>…. Believe that it is happening!</a:t>
            </a:r>
          </a:p>
        </p:txBody>
      </p:sp>
      <p:sp>
        <p:nvSpPr>
          <p:cNvPr id="5" name="Subtitle 4">
            <a:extLst>
              <a:ext uri="{FF2B5EF4-FFF2-40B4-BE49-F238E27FC236}">
                <a16:creationId xmlns:a16="http://schemas.microsoft.com/office/drawing/2014/main" id="{84C9DFE2-721A-4FED-6E92-829E745233DB}"/>
              </a:ext>
            </a:extLst>
          </p:cNvPr>
          <p:cNvSpPr>
            <a:spLocks noGrp="1"/>
          </p:cNvSpPr>
          <p:nvPr>
            <p:ph type="subTitle" idx="1"/>
          </p:nvPr>
        </p:nvSpPr>
        <p:spPr>
          <a:xfrm>
            <a:off x="3227832" y="4353507"/>
            <a:ext cx="5733288" cy="932688"/>
          </a:xfrm>
        </p:spPr>
        <p:txBody>
          <a:bodyPr>
            <a:normAutofit/>
          </a:bodyPr>
          <a:lstStyle/>
          <a:p>
            <a:endParaRPr lang="en-GB">
              <a:solidFill>
                <a:srgbClr val="FFFFFF"/>
              </a:solidFill>
            </a:endParaRPr>
          </a:p>
        </p:txBody>
      </p:sp>
      <p:sp>
        <p:nvSpPr>
          <p:cNvPr id="14"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4987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DE2D9E8-B9E0-1F85-BEB8-DCA8BAEE3224}"/>
              </a:ext>
            </a:extLst>
          </p:cNvPr>
          <p:cNvSpPr>
            <a:spLocks noGrp="1"/>
          </p:cNvSpPr>
          <p:nvPr>
            <p:ph type="title"/>
          </p:nvPr>
        </p:nvSpPr>
        <p:spPr>
          <a:xfrm>
            <a:off x="192506" y="2338528"/>
            <a:ext cx="3674038" cy="2180944"/>
          </a:xfrm>
        </p:spPr>
        <p:txBody>
          <a:bodyPr anchor="t">
            <a:normAutofit/>
          </a:bodyPr>
          <a:lstStyle/>
          <a:p>
            <a:pPr algn="ctr"/>
            <a:r>
              <a:rPr lang="en-GB" sz="6200" u="sng" dirty="0">
                <a:solidFill>
                  <a:srgbClr val="FFFFFF"/>
                </a:solidFill>
              </a:rPr>
              <a:t>General strategies </a:t>
            </a:r>
          </a:p>
        </p:txBody>
      </p:sp>
      <p:sp>
        <p:nvSpPr>
          <p:cNvPr id="4" name="Content Placeholder 3">
            <a:extLst>
              <a:ext uri="{FF2B5EF4-FFF2-40B4-BE49-F238E27FC236}">
                <a16:creationId xmlns:a16="http://schemas.microsoft.com/office/drawing/2014/main" id="{500E9C9F-D06F-2B4B-819D-857E6BA4147B}"/>
              </a:ext>
            </a:extLst>
          </p:cNvPr>
          <p:cNvSpPr>
            <a:spLocks noGrp="1"/>
          </p:cNvSpPr>
          <p:nvPr>
            <p:ph sz="half" idx="1"/>
          </p:nvPr>
        </p:nvSpPr>
        <p:spPr>
          <a:xfrm>
            <a:off x="4380855" y="1412489"/>
            <a:ext cx="3427283" cy="4363844"/>
          </a:xfrm>
        </p:spPr>
        <p:txBody>
          <a:bodyPr>
            <a:normAutofit fontScale="92500" lnSpcReduction="20000"/>
          </a:bodyPr>
          <a:lstStyle/>
          <a:p>
            <a:pPr marL="0" indent="0">
              <a:buNone/>
            </a:pPr>
            <a:r>
              <a:rPr lang="en-GB" sz="1700" b="1" u="sng" dirty="0"/>
              <a:t>Environment and Structure:</a:t>
            </a:r>
          </a:p>
          <a:p>
            <a:r>
              <a:rPr lang="en-GB" sz="1700" b="1" dirty="0"/>
              <a:t>Predictability:</a:t>
            </a:r>
            <a:r>
              <a:rPr lang="en-GB" sz="1700" dirty="0"/>
              <a:t> Maintain a highly structured, predictable daily schedule to reduce anxiety.</a:t>
            </a:r>
          </a:p>
          <a:p>
            <a:r>
              <a:rPr lang="en-GB" sz="1700" b="1" dirty="0"/>
              <a:t>Clear Transitions:</a:t>
            </a:r>
            <a:r>
              <a:rPr lang="en-GB" sz="1700" dirty="0"/>
              <a:t> Provide advance warning of changes to the routine.</a:t>
            </a:r>
          </a:p>
          <a:p>
            <a:r>
              <a:rPr lang="en-GB" sz="1700" b="1" dirty="0"/>
              <a:t>Visual Supports:</a:t>
            </a:r>
            <a:r>
              <a:rPr lang="en-GB" sz="1700" dirty="0"/>
              <a:t> Use visual schedules and checklists to reduce reliance on verbal instructions.</a:t>
            </a:r>
          </a:p>
          <a:p>
            <a:r>
              <a:rPr lang="en-GB" sz="1700" b="1" dirty="0"/>
              <a:t>Safe Spaces:</a:t>
            </a:r>
            <a:r>
              <a:rPr lang="en-GB" sz="1700" dirty="0"/>
              <a:t> Create quiet, low-sensory spaces where the child can "drop the mask"</a:t>
            </a:r>
          </a:p>
          <a:p>
            <a:endParaRPr lang="en-GB" sz="1700" dirty="0"/>
          </a:p>
        </p:txBody>
      </p:sp>
      <p:cxnSp>
        <p:nvCxnSpPr>
          <p:cNvPr id="12" name="Straight Connector 11">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304F5DF0-A3EE-454F-C456-0727B5AA1702}"/>
              </a:ext>
            </a:extLst>
          </p:cNvPr>
          <p:cNvSpPr>
            <a:spLocks noGrp="1"/>
          </p:cNvSpPr>
          <p:nvPr>
            <p:ph sz="half" idx="2"/>
          </p:nvPr>
        </p:nvSpPr>
        <p:spPr>
          <a:xfrm>
            <a:off x="8451604" y="1412489"/>
            <a:ext cx="3197701" cy="4363844"/>
          </a:xfrm>
        </p:spPr>
        <p:txBody>
          <a:bodyPr>
            <a:normAutofit fontScale="92500" lnSpcReduction="20000"/>
          </a:bodyPr>
          <a:lstStyle/>
          <a:p>
            <a:pPr marL="0" indent="0">
              <a:buNone/>
            </a:pPr>
            <a:r>
              <a:rPr lang="en-GB" sz="1700" b="1" u="sng" dirty="0"/>
              <a:t>Social and Emotional Support:</a:t>
            </a:r>
          </a:p>
          <a:p>
            <a:r>
              <a:rPr lang="en-GB" sz="1700" b="1" dirty="0"/>
              <a:t>Trusted Adult Check-ins:</a:t>
            </a:r>
            <a:r>
              <a:rPr lang="en-GB" sz="1700" dirty="0"/>
              <a:t> Implement daily, brief (3-minute) check-ins with a familiar, nurturing adult.</a:t>
            </a:r>
          </a:p>
          <a:p>
            <a:r>
              <a:rPr lang="en-GB" sz="1700" b="1" dirty="0"/>
              <a:t>Validate Feelings:</a:t>
            </a:r>
            <a:r>
              <a:rPr lang="en-GB" sz="1700" dirty="0"/>
              <a:t> Acknowledge that exhaustion after school is real and not just "being tired".</a:t>
            </a:r>
          </a:p>
          <a:p>
            <a:r>
              <a:rPr lang="en-GB" sz="1700" b="1" dirty="0"/>
              <a:t>Interest-Based Socializing:</a:t>
            </a:r>
            <a:r>
              <a:rPr lang="en-GB" sz="1700" dirty="0"/>
              <a:t> Support friendships built on shared, specific interests rather than superficial social performance.</a:t>
            </a:r>
          </a:p>
          <a:p>
            <a:r>
              <a:rPr lang="en-GB" sz="1800" b="1" dirty="0"/>
              <a:t>Show them it’s ok to be themselves</a:t>
            </a:r>
            <a:r>
              <a:rPr lang="en-GB" sz="1800" dirty="0"/>
              <a:t>: Actively show them that they are understood and valued as they are, not just when they are compliant or performing well.</a:t>
            </a:r>
            <a:endParaRPr lang="en-GB" sz="1700" dirty="0"/>
          </a:p>
          <a:p>
            <a:pPr marL="0" indent="0">
              <a:buNone/>
            </a:pPr>
            <a:endParaRPr lang="en-GB" sz="1700" dirty="0"/>
          </a:p>
        </p:txBody>
      </p:sp>
    </p:spTree>
    <p:extLst>
      <p:ext uri="{BB962C8B-B14F-4D97-AF65-F5344CB8AC3E}">
        <p14:creationId xmlns:p14="http://schemas.microsoft.com/office/powerpoint/2010/main" val="4212079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14B7A2-CBD5-1C92-FC74-2165210E0CAD}"/>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6027F7E6-4833-7E72-3FB3-DD19727ADE65}"/>
              </a:ext>
            </a:extLst>
          </p:cNvPr>
          <p:cNvSpPr>
            <a:spLocks noGrp="1"/>
          </p:cNvSpPr>
          <p:nvPr>
            <p:ph sz="half" idx="1"/>
          </p:nvPr>
        </p:nvSpPr>
        <p:spPr>
          <a:xfrm>
            <a:off x="4380855" y="1412489"/>
            <a:ext cx="3427283" cy="4701232"/>
          </a:xfrm>
        </p:spPr>
        <p:txBody>
          <a:bodyPr>
            <a:normAutofit fontScale="92500" lnSpcReduction="20000"/>
          </a:bodyPr>
          <a:lstStyle/>
          <a:p>
            <a:pPr marL="0" indent="0">
              <a:buNone/>
            </a:pPr>
            <a:r>
              <a:rPr lang="en-GB" sz="1800" b="1" u="sng" dirty="0"/>
              <a:t>Instructional &amp; Classroom Adaptations:</a:t>
            </a:r>
          </a:p>
          <a:p>
            <a:r>
              <a:rPr lang="en-GB" sz="1800" b="1" dirty="0"/>
              <a:t>Sensory Breaks:</a:t>
            </a:r>
            <a:r>
              <a:rPr lang="en-GB" sz="1800" dirty="0"/>
              <a:t> Allow regular, proactive, scheduled sensory breaks to prevent burnout.</a:t>
            </a:r>
          </a:p>
          <a:p>
            <a:r>
              <a:rPr lang="en-GB" sz="1800" b="1" dirty="0"/>
              <a:t>Reduced Demands:</a:t>
            </a:r>
            <a:r>
              <a:rPr lang="en-GB" sz="1800" dirty="0"/>
              <a:t> Minimize unnecessary social demands, such as forced eye contact or loud, group participation.</a:t>
            </a:r>
          </a:p>
          <a:p>
            <a:r>
              <a:rPr lang="en-GB" sz="1800" b="1" dirty="0"/>
              <a:t>Pre-teaching:</a:t>
            </a:r>
            <a:r>
              <a:rPr lang="en-GB" sz="1800" dirty="0"/>
              <a:t> Offer, in advance, topics for discussion or upcoming changes to reduce the need for "scripting" (rehearsing what to say).</a:t>
            </a:r>
          </a:p>
          <a:p>
            <a:r>
              <a:rPr lang="en-GB" sz="1800" b="1" dirty="0"/>
              <a:t>Whole-Class Implementation:</a:t>
            </a:r>
            <a:br>
              <a:rPr lang="en-GB" sz="1800" dirty="0"/>
            </a:br>
            <a:r>
              <a:rPr lang="en-GB" sz="1800" dirty="0"/>
              <a:t>Strategies that support children who mask are often supportive for all pupils. Offering them universally reduces stigma and increases inclusion.</a:t>
            </a:r>
            <a:endParaRPr lang="en-GB" sz="1700" dirty="0"/>
          </a:p>
          <a:p>
            <a:endParaRPr lang="en-GB" sz="1700" dirty="0"/>
          </a:p>
        </p:txBody>
      </p:sp>
      <p:cxnSp>
        <p:nvCxnSpPr>
          <p:cNvPr id="12" name="Straight Connector 11">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31338D30-C2E4-4A0D-5525-A22948A2382C}"/>
              </a:ext>
            </a:extLst>
          </p:cNvPr>
          <p:cNvSpPr>
            <a:spLocks noGrp="1"/>
          </p:cNvSpPr>
          <p:nvPr>
            <p:ph sz="half" idx="2"/>
          </p:nvPr>
        </p:nvSpPr>
        <p:spPr>
          <a:xfrm>
            <a:off x="8451604" y="1412489"/>
            <a:ext cx="3197701" cy="4363844"/>
          </a:xfrm>
        </p:spPr>
        <p:txBody>
          <a:bodyPr>
            <a:normAutofit fontScale="92500" lnSpcReduction="20000"/>
          </a:bodyPr>
          <a:lstStyle/>
          <a:p>
            <a:pPr marL="0" indent="0">
              <a:buNone/>
            </a:pPr>
            <a:r>
              <a:rPr lang="en-GB" sz="1900" b="1" u="sng" dirty="0"/>
              <a:t>School-Home Collaboration:</a:t>
            </a:r>
          </a:p>
          <a:p>
            <a:r>
              <a:rPr lang="en-GB" sz="1900" b="1" dirty="0"/>
              <a:t>Communication:</a:t>
            </a:r>
            <a:r>
              <a:rPr lang="en-GB" sz="1900" dirty="0"/>
              <a:t> Maintain regular communication with parents to understand if the child is crashing at home after appearing "fine" at school.</a:t>
            </a:r>
          </a:p>
          <a:p>
            <a:r>
              <a:rPr lang="en-GB" sz="1900" b="1" dirty="0"/>
              <a:t>Advocacy:</a:t>
            </a:r>
            <a:r>
              <a:rPr lang="en-GB" sz="1900" dirty="0"/>
              <a:t> Use tools like the "</a:t>
            </a:r>
            <a:r>
              <a:rPr lang="en-GB" sz="1900" dirty="0">
                <a:hlinkClick r:id="rId3"/>
              </a:rPr>
              <a:t>Incredible 5 Point Scale</a:t>
            </a:r>
            <a:r>
              <a:rPr lang="en-GB" sz="1900" dirty="0"/>
              <a:t>" to help the child express their internal state, even if they appear calm outwardly.</a:t>
            </a:r>
          </a:p>
          <a:p>
            <a:pPr marL="0" indent="0">
              <a:buNone/>
            </a:pPr>
            <a:endParaRPr lang="en-GB" sz="1900" dirty="0"/>
          </a:p>
        </p:txBody>
      </p:sp>
      <p:sp>
        <p:nvSpPr>
          <p:cNvPr id="7" name="Title 1">
            <a:extLst>
              <a:ext uri="{FF2B5EF4-FFF2-40B4-BE49-F238E27FC236}">
                <a16:creationId xmlns:a16="http://schemas.microsoft.com/office/drawing/2014/main" id="{0A5169CF-8098-643E-AFA0-0D7F612ECDC8}"/>
              </a:ext>
            </a:extLst>
          </p:cNvPr>
          <p:cNvSpPr txBox="1">
            <a:spLocks/>
          </p:cNvSpPr>
          <p:nvPr/>
        </p:nvSpPr>
        <p:spPr>
          <a:xfrm>
            <a:off x="192506" y="2338528"/>
            <a:ext cx="3674038" cy="218094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6200" u="sng">
                <a:solidFill>
                  <a:srgbClr val="FFFFFF"/>
                </a:solidFill>
              </a:rPr>
              <a:t>General strategies </a:t>
            </a:r>
            <a:endParaRPr lang="en-GB" sz="6200" u="sng" dirty="0">
              <a:solidFill>
                <a:srgbClr val="FFFFFF"/>
              </a:solidFill>
            </a:endParaRPr>
          </a:p>
        </p:txBody>
      </p:sp>
    </p:spTree>
    <p:extLst>
      <p:ext uri="{BB962C8B-B14F-4D97-AF65-F5344CB8AC3E}">
        <p14:creationId xmlns:p14="http://schemas.microsoft.com/office/powerpoint/2010/main" val="2320320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Freeform: Shape 23">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5" name="Freeform: Shape 24">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8BC71CE-B398-2BF7-6176-72D981989410}"/>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6100" kern="1200" dirty="0">
                <a:solidFill>
                  <a:schemeClr val="tx1"/>
                </a:solidFill>
                <a:latin typeface="+mj-lt"/>
                <a:ea typeface="+mj-ea"/>
                <a:cs typeface="+mj-cs"/>
              </a:rPr>
              <a:t>… but how can we represent masking on the TREE (NDP referral) Form?</a:t>
            </a:r>
          </a:p>
        </p:txBody>
      </p:sp>
      <p:sp>
        <p:nvSpPr>
          <p:cNvPr id="26" name="Rectangle 25">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8715478"/>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EA32E5D-F0BA-1B4E-EA48-84F21B160595}"/>
              </a:ext>
            </a:extLst>
          </p:cNvPr>
          <p:cNvSpPr>
            <a:spLocks noGrp="1"/>
          </p:cNvSpPr>
          <p:nvPr>
            <p:ph sz="half" idx="1"/>
          </p:nvPr>
        </p:nvSpPr>
        <p:spPr>
          <a:xfrm>
            <a:off x="4380855" y="1412489"/>
            <a:ext cx="3427283" cy="4363844"/>
          </a:xfrm>
        </p:spPr>
        <p:txBody>
          <a:bodyPr>
            <a:normAutofit fontScale="92500" lnSpcReduction="10000"/>
          </a:bodyPr>
          <a:lstStyle/>
          <a:p>
            <a:pPr marL="0" indent="0">
              <a:buNone/>
            </a:pPr>
            <a:r>
              <a:rPr lang="en-GB" sz="2000" dirty="0"/>
              <a:t>What you might see…</a:t>
            </a:r>
          </a:p>
          <a:p>
            <a:pPr marL="457200" lvl="1" indent="0">
              <a:buNone/>
            </a:pPr>
            <a:r>
              <a:rPr lang="en-GB" sz="2000" dirty="0"/>
              <a:t>They appear to play appropriately with available toys or activities</a:t>
            </a:r>
          </a:p>
          <a:p>
            <a:pPr marL="457200" lvl="1" indent="0">
              <a:buNone/>
            </a:pPr>
            <a:r>
              <a:rPr lang="en-GB" sz="2000" dirty="0"/>
              <a:t>They play with the other children around them</a:t>
            </a:r>
          </a:p>
          <a:p>
            <a:pPr marL="0" indent="0">
              <a:buNone/>
            </a:pPr>
            <a:r>
              <a:rPr lang="en-GB" sz="2000" dirty="0"/>
              <a:t>But consider…..</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6031C3C6-42CD-8BC3-4F3F-4E793F702851}"/>
              </a:ext>
            </a:extLst>
          </p:cNvPr>
          <p:cNvSpPr>
            <a:spLocks noGrp="1"/>
          </p:cNvSpPr>
          <p:nvPr>
            <p:ph sz="half" idx="2"/>
          </p:nvPr>
        </p:nvSpPr>
        <p:spPr>
          <a:xfrm>
            <a:off x="8451604" y="1412489"/>
            <a:ext cx="3197701" cy="4363844"/>
          </a:xfrm>
        </p:spPr>
        <p:txBody>
          <a:bodyPr>
            <a:normAutofit fontScale="92500" lnSpcReduction="10000"/>
          </a:bodyPr>
          <a:lstStyle/>
          <a:p>
            <a:r>
              <a:rPr lang="en-GB" sz="2000" dirty="0"/>
              <a:t>Do they initiate play, or mainly follow others’ ideas?</a:t>
            </a:r>
          </a:p>
          <a:p>
            <a:r>
              <a:rPr lang="en-GB" sz="2000" dirty="0"/>
              <a:t>Do they prefer structured games over imaginative or unpredictable play?</a:t>
            </a:r>
          </a:p>
          <a:p>
            <a:r>
              <a:rPr lang="en-GB" sz="2000" dirty="0"/>
              <a:t>Interests – are these just the ‘same’ as their peers? How intense is the interest?</a:t>
            </a:r>
          </a:p>
          <a:p>
            <a:r>
              <a:rPr lang="en-GB" sz="2000" dirty="0"/>
              <a:t>Routines and rules – how do they respond when these change?</a:t>
            </a:r>
          </a:p>
          <a:p>
            <a:r>
              <a:rPr lang="en-GB" sz="2000" dirty="0"/>
              <a:t>Do they appear watchful or hesitant before joining in?</a:t>
            </a:r>
          </a:p>
          <a:p>
            <a:endParaRPr lang="en-GB" sz="2000" dirty="0"/>
          </a:p>
        </p:txBody>
      </p:sp>
      <p:sp>
        <p:nvSpPr>
          <p:cNvPr id="6" name="Title 5">
            <a:extLst>
              <a:ext uri="{FF2B5EF4-FFF2-40B4-BE49-F238E27FC236}">
                <a16:creationId xmlns:a16="http://schemas.microsoft.com/office/drawing/2014/main" id="{1C681889-0601-8902-A5C1-BDBC1819CDF3}"/>
              </a:ext>
            </a:extLst>
          </p:cNvPr>
          <p:cNvSpPr>
            <a:spLocks noGrp="1"/>
          </p:cNvSpPr>
          <p:nvPr>
            <p:ph type="title"/>
          </p:nvPr>
        </p:nvSpPr>
        <p:spPr/>
        <p:txBody>
          <a:bodyPr/>
          <a:lstStyle/>
          <a:p>
            <a:endParaRPr lang="en-GB"/>
          </a:p>
        </p:txBody>
      </p:sp>
      <p:sp>
        <p:nvSpPr>
          <p:cNvPr id="7" name="Title 1">
            <a:extLst>
              <a:ext uri="{FF2B5EF4-FFF2-40B4-BE49-F238E27FC236}">
                <a16:creationId xmlns:a16="http://schemas.microsoft.com/office/drawing/2014/main" id="{E6357B52-1B0A-E589-AD21-53B20D8F6988}"/>
              </a:ext>
            </a:extLst>
          </p:cNvPr>
          <p:cNvSpPr txBox="1">
            <a:spLocks/>
          </p:cNvSpPr>
          <p:nvPr/>
        </p:nvSpPr>
        <p:spPr>
          <a:xfrm>
            <a:off x="192506" y="2338528"/>
            <a:ext cx="3674038" cy="218094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6200" u="sng" dirty="0">
                <a:solidFill>
                  <a:srgbClr val="FFFFFF"/>
                </a:solidFill>
              </a:rPr>
              <a:t>Play/ Free</a:t>
            </a:r>
          </a:p>
          <a:p>
            <a:pPr algn="ctr"/>
            <a:r>
              <a:rPr lang="en-GB" sz="6200" u="sng" dirty="0">
                <a:solidFill>
                  <a:srgbClr val="FFFFFF"/>
                </a:solidFill>
              </a:rPr>
              <a:t>Time</a:t>
            </a:r>
          </a:p>
        </p:txBody>
      </p:sp>
    </p:spTree>
    <p:extLst>
      <p:ext uri="{BB962C8B-B14F-4D97-AF65-F5344CB8AC3E}">
        <p14:creationId xmlns:p14="http://schemas.microsoft.com/office/powerpoint/2010/main" val="759745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25A9CFA-BB3B-B91B-A409-1F46F40765F5}"/>
              </a:ext>
            </a:extLst>
          </p:cNvPr>
          <p:cNvSpPr>
            <a:spLocks noGrp="1"/>
          </p:cNvSpPr>
          <p:nvPr>
            <p:ph sz="half" idx="1"/>
          </p:nvPr>
        </p:nvSpPr>
        <p:spPr>
          <a:xfrm>
            <a:off x="4380855" y="1412489"/>
            <a:ext cx="3427283" cy="4363844"/>
          </a:xfrm>
        </p:spPr>
        <p:txBody>
          <a:bodyPr>
            <a:normAutofit lnSpcReduction="10000"/>
          </a:bodyPr>
          <a:lstStyle/>
          <a:p>
            <a:pPr marL="0" indent="0">
              <a:buNone/>
            </a:pPr>
            <a:r>
              <a:rPr lang="en-GB" sz="2000" dirty="0"/>
              <a:t>What might you see…</a:t>
            </a:r>
          </a:p>
          <a:p>
            <a:pPr marL="0" indent="0">
              <a:buNone/>
            </a:pPr>
            <a:endParaRPr lang="en-GB" sz="2000" dirty="0"/>
          </a:p>
          <a:p>
            <a:pPr lvl="0"/>
            <a:r>
              <a:rPr lang="en-GB" sz="2000" dirty="0"/>
              <a:t>They have friends and are rarely alone</a:t>
            </a:r>
          </a:p>
          <a:p>
            <a:pPr lvl="0"/>
            <a:r>
              <a:rPr lang="en-GB" sz="2000" dirty="0"/>
              <a:t>They work in pairs or groups without difficulty</a:t>
            </a:r>
          </a:p>
          <a:p>
            <a:pPr lvl="0"/>
            <a:r>
              <a:rPr lang="en-GB" sz="2000" dirty="0"/>
              <a:t>They appear socially confident</a:t>
            </a:r>
          </a:p>
          <a:p>
            <a:pPr marL="0" indent="0">
              <a:buNone/>
            </a:pPr>
            <a:endParaRPr lang="en-GB" sz="2000" dirty="0"/>
          </a:p>
          <a:p>
            <a:pPr marL="0" indent="0">
              <a:buNone/>
            </a:pPr>
            <a:r>
              <a:rPr lang="en-GB" sz="2000" dirty="0"/>
              <a:t>But consider… </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7F58D0FC-854F-AE62-FE31-C081439B9D3B}"/>
              </a:ext>
            </a:extLst>
          </p:cNvPr>
          <p:cNvSpPr>
            <a:spLocks noGrp="1"/>
          </p:cNvSpPr>
          <p:nvPr>
            <p:ph sz="half" idx="2"/>
          </p:nvPr>
        </p:nvSpPr>
        <p:spPr>
          <a:xfrm>
            <a:off x="8451604" y="1412489"/>
            <a:ext cx="3197701" cy="4363844"/>
          </a:xfrm>
        </p:spPr>
        <p:txBody>
          <a:bodyPr>
            <a:normAutofit lnSpcReduction="10000"/>
          </a:bodyPr>
          <a:lstStyle/>
          <a:p>
            <a:r>
              <a:rPr lang="en-GB" sz="2000" dirty="0"/>
              <a:t>Do they initiate interactions or do they wait for others to initiate? </a:t>
            </a:r>
          </a:p>
          <a:p>
            <a:r>
              <a:rPr lang="en-GB" sz="2000" dirty="0"/>
              <a:t>Can they respond appropriately? </a:t>
            </a:r>
          </a:p>
          <a:p>
            <a:r>
              <a:rPr lang="en-GB" sz="2000" dirty="0"/>
              <a:t>Working in pairs/groups – how do they manage this? what role do they take?</a:t>
            </a:r>
          </a:p>
          <a:p>
            <a:r>
              <a:rPr lang="en-GB" sz="2000" dirty="0"/>
              <a:t>Empathising with others – what does this look like?</a:t>
            </a:r>
          </a:p>
          <a:p>
            <a:r>
              <a:rPr lang="en-GB" sz="2000" dirty="0"/>
              <a:t>Do they seem drained or tired after social times?</a:t>
            </a:r>
          </a:p>
          <a:p>
            <a:endParaRPr lang="en-GB" sz="2000" dirty="0"/>
          </a:p>
        </p:txBody>
      </p:sp>
      <p:sp>
        <p:nvSpPr>
          <p:cNvPr id="10" name="Title 9">
            <a:extLst>
              <a:ext uri="{FF2B5EF4-FFF2-40B4-BE49-F238E27FC236}">
                <a16:creationId xmlns:a16="http://schemas.microsoft.com/office/drawing/2014/main" id="{BA2EF038-D720-74C8-0B38-802D53EEBC6E}"/>
              </a:ext>
            </a:extLst>
          </p:cNvPr>
          <p:cNvSpPr>
            <a:spLocks noGrp="1"/>
          </p:cNvSpPr>
          <p:nvPr>
            <p:ph type="title"/>
          </p:nvPr>
        </p:nvSpPr>
        <p:spPr/>
        <p:txBody>
          <a:bodyPr/>
          <a:lstStyle/>
          <a:p>
            <a:endParaRPr lang="en-GB"/>
          </a:p>
        </p:txBody>
      </p:sp>
      <p:sp>
        <p:nvSpPr>
          <p:cNvPr id="12" name="Title 1">
            <a:extLst>
              <a:ext uri="{FF2B5EF4-FFF2-40B4-BE49-F238E27FC236}">
                <a16:creationId xmlns:a16="http://schemas.microsoft.com/office/drawing/2014/main" id="{1A2BEC01-0B04-85F8-514E-1AF7203221BD}"/>
              </a:ext>
            </a:extLst>
          </p:cNvPr>
          <p:cNvSpPr txBox="1">
            <a:spLocks/>
          </p:cNvSpPr>
          <p:nvPr/>
        </p:nvSpPr>
        <p:spPr>
          <a:xfrm>
            <a:off x="192506" y="2338528"/>
            <a:ext cx="3674038" cy="2180944"/>
          </a:xfrm>
          <a:prstGeom prst="rect">
            <a:avLst/>
          </a:prstGeom>
        </p:spPr>
        <p:txBody>
          <a:bodyPr vert="horz" lIns="91440" tIns="45720" rIns="91440" bIns="45720" rtlCol="0" anchor="t">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6200" u="sng" dirty="0">
                <a:solidFill>
                  <a:srgbClr val="FFFFFF"/>
                </a:solidFill>
              </a:rPr>
              <a:t>Interaction with others</a:t>
            </a:r>
          </a:p>
        </p:txBody>
      </p:sp>
    </p:spTree>
    <p:extLst>
      <p:ext uri="{BB962C8B-B14F-4D97-AF65-F5344CB8AC3E}">
        <p14:creationId xmlns:p14="http://schemas.microsoft.com/office/powerpoint/2010/main" val="1336946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8354678-6176-39F8-9687-D90F4E24DF00}"/>
              </a:ext>
            </a:extLst>
          </p:cNvPr>
          <p:cNvSpPr>
            <a:spLocks noGrp="1"/>
          </p:cNvSpPr>
          <p:nvPr>
            <p:ph sz="half" idx="1"/>
          </p:nvPr>
        </p:nvSpPr>
        <p:spPr>
          <a:xfrm>
            <a:off x="4380855" y="1412489"/>
            <a:ext cx="3427283" cy="4363844"/>
          </a:xfrm>
        </p:spPr>
        <p:txBody>
          <a:bodyPr>
            <a:normAutofit/>
          </a:bodyPr>
          <a:lstStyle/>
          <a:p>
            <a:pPr marL="0" indent="0">
              <a:buNone/>
            </a:pPr>
            <a:r>
              <a:rPr lang="en-GB" sz="2000" dirty="0"/>
              <a:t>What you might see…</a:t>
            </a:r>
          </a:p>
          <a:p>
            <a:pPr lvl="0"/>
            <a:r>
              <a:rPr lang="en-GB" sz="2000" dirty="0"/>
              <a:t>They are articulate and expressive</a:t>
            </a:r>
          </a:p>
          <a:p>
            <a:pPr lvl="0"/>
            <a:r>
              <a:rPr lang="en-GB" sz="2000" dirty="0"/>
              <a:t>They respond appropriately in conversation</a:t>
            </a:r>
          </a:p>
          <a:p>
            <a:pPr lvl="0"/>
            <a:r>
              <a:rPr lang="en-GB" sz="2000" dirty="0"/>
              <a:t>They use age-appropriate or advanced vocabulary</a:t>
            </a:r>
          </a:p>
          <a:p>
            <a:pPr marL="0" indent="0">
              <a:buNone/>
            </a:pPr>
            <a:r>
              <a:rPr lang="en-GB" sz="2000" dirty="0"/>
              <a:t>But consider…</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6B538573-B5CC-8F79-0650-6A921E1EA4C0}"/>
              </a:ext>
            </a:extLst>
          </p:cNvPr>
          <p:cNvSpPr>
            <a:spLocks noGrp="1"/>
          </p:cNvSpPr>
          <p:nvPr>
            <p:ph sz="half" idx="2"/>
          </p:nvPr>
        </p:nvSpPr>
        <p:spPr>
          <a:xfrm>
            <a:off x="8451604" y="1412489"/>
            <a:ext cx="3197701" cy="4363844"/>
          </a:xfrm>
        </p:spPr>
        <p:txBody>
          <a:bodyPr>
            <a:normAutofit/>
          </a:bodyPr>
          <a:lstStyle/>
          <a:p>
            <a:r>
              <a:rPr lang="en-GB" sz="2000" dirty="0"/>
              <a:t>Are they copying the language of others or using memorised lines or phrases?</a:t>
            </a:r>
          </a:p>
          <a:p>
            <a:r>
              <a:rPr lang="en-GB" sz="2000" dirty="0"/>
              <a:t>Do they always understand what you are saying to them? What do they do if they don’t understand – do they ask for help?</a:t>
            </a:r>
          </a:p>
          <a:p>
            <a:r>
              <a:rPr lang="en-GB" sz="2000" dirty="0"/>
              <a:t>Are they able to engage in reciprocal interactions? Are they just responding to others? </a:t>
            </a:r>
          </a:p>
          <a:p>
            <a:endParaRPr lang="en-GB" sz="2000" dirty="0"/>
          </a:p>
        </p:txBody>
      </p:sp>
      <p:sp>
        <p:nvSpPr>
          <p:cNvPr id="6" name="Title 5">
            <a:extLst>
              <a:ext uri="{FF2B5EF4-FFF2-40B4-BE49-F238E27FC236}">
                <a16:creationId xmlns:a16="http://schemas.microsoft.com/office/drawing/2014/main" id="{28FCEE88-DA8E-CFE0-9E35-E3A45CBF9B35}"/>
              </a:ext>
            </a:extLst>
          </p:cNvPr>
          <p:cNvSpPr>
            <a:spLocks noGrp="1"/>
          </p:cNvSpPr>
          <p:nvPr>
            <p:ph type="title"/>
          </p:nvPr>
        </p:nvSpPr>
        <p:spPr/>
        <p:txBody>
          <a:bodyPr/>
          <a:lstStyle/>
          <a:p>
            <a:endParaRPr lang="en-GB" dirty="0"/>
          </a:p>
        </p:txBody>
      </p:sp>
      <p:sp>
        <p:nvSpPr>
          <p:cNvPr id="7" name="Title 1">
            <a:extLst>
              <a:ext uri="{FF2B5EF4-FFF2-40B4-BE49-F238E27FC236}">
                <a16:creationId xmlns:a16="http://schemas.microsoft.com/office/drawing/2014/main" id="{ED170C83-02B1-CD14-A3AD-8F9C53F7418E}"/>
              </a:ext>
            </a:extLst>
          </p:cNvPr>
          <p:cNvSpPr txBox="1">
            <a:spLocks/>
          </p:cNvSpPr>
          <p:nvPr/>
        </p:nvSpPr>
        <p:spPr>
          <a:xfrm>
            <a:off x="0" y="2338528"/>
            <a:ext cx="4059050" cy="218094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5200" u="sng" dirty="0">
                <a:solidFill>
                  <a:srgbClr val="FFFFFF"/>
                </a:solidFill>
              </a:rPr>
              <a:t>Conversation/ Language Use</a:t>
            </a:r>
          </a:p>
        </p:txBody>
      </p:sp>
    </p:spTree>
    <p:extLst>
      <p:ext uri="{BB962C8B-B14F-4D97-AF65-F5344CB8AC3E}">
        <p14:creationId xmlns:p14="http://schemas.microsoft.com/office/powerpoint/2010/main" val="1654128793"/>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701B131F-FA55-FCDF-6B55-D23E09C42057}"/>
              </a:ext>
            </a:extLst>
          </p:cNvPr>
          <p:cNvSpPr>
            <a:spLocks noGrp="1"/>
          </p:cNvSpPr>
          <p:nvPr>
            <p:ph sz="half" idx="1"/>
          </p:nvPr>
        </p:nvSpPr>
        <p:spPr>
          <a:xfrm>
            <a:off x="4380855" y="1412489"/>
            <a:ext cx="3427283" cy="4363844"/>
          </a:xfrm>
        </p:spPr>
        <p:txBody>
          <a:bodyPr>
            <a:normAutofit/>
          </a:bodyPr>
          <a:lstStyle/>
          <a:p>
            <a:pPr marL="0" indent="0">
              <a:buNone/>
            </a:pPr>
            <a:r>
              <a:rPr lang="en-GB" sz="2000" dirty="0"/>
              <a:t>What you might see…</a:t>
            </a:r>
          </a:p>
          <a:p>
            <a:pPr marL="457200" lvl="1" indent="0">
              <a:buNone/>
            </a:pPr>
            <a:r>
              <a:rPr lang="en-GB" sz="2000" dirty="0"/>
              <a:t>They attend really well in class</a:t>
            </a:r>
          </a:p>
          <a:p>
            <a:pPr marL="457200" lvl="1" indent="0">
              <a:buNone/>
            </a:pPr>
            <a:r>
              <a:rPr lang="en-GB" sz="2000" dirty="0"/>
              <a:t>They are able to sit still and concentrate for extended periods of time</a:t>
            </a:r>
          </a:p>
          <a:p>
            <a:pPr marL="0" indent="0">
              <a:buNone/>
            </a:pPr>
            <a:r>
              <a:rPr lang="en-GB" sz="2000" dirty="0"/>
              <a:t>But… </a:t>
            </a:r>
          </a:p>
          <a:p>
            <a:endParaRPr lang="en-GB" sz="2000"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1896451-D3D5-E297-EE07-7F0C1ED165CD}"/>
              </a:ext>
            </a:extLst>
          </p:cNvPr>
          <p:cNvSpPr>
            <a:spLocks noGrp="1"/>
          </p:cNvSpPr>
          <p:nvPr>
            <p:ph sz="half" idx="2"/>
          </p:nvPr>
        </p:nvSpPr>
        <p:spPr>
          <a:xfrm>
            <a:off x="8451604" y="1412489"/>
            <a:ext cx="3197701" cy="4363844"/>
          </a:xfrm>
        </p:spPr>
        <p:txBody>
          <a:bodyPr>
            <a:normAutofit/>
          </a:bodyPr>
          <a:lstStyle/>
          <a:p>
            <a:r>
              <a:rPr lang="en-GB" sz="2000" dirty="0"/>
              <a:t>When do they attend best? </a:t>
            </a:r>
          </a:p>
          <a:p>
            <a:r>
              <a:rPr lang="en-GB" sz="2000" dirty="0"/>
              <a:t>Is there a change in their presentation/ energy following tasks that required high attention.</a:t>
            </a:r>
          </a:p>
          <a:p>
            <a:r>
              <a:rPr lang="en-GB" sz="2000" dirty="0"/>
              <a:t>Are there behaviours they engage in when they are more relaxed (e.g. stimming) but then suppress them during other times?</a:t>
            </a:r>
          </a:p>
          <a:p>
            <a:endParaRPr lang="en-GB" sz="2000" dirty="0"/>
          </a:p>
        </p:txBody>
      </p:sp>
      <p:sp>
        <p:nvSpPr>
          <p:cNvPr id="10" name="Title 9">
            <a:extLst>
              <a:ext uri="{FF2B5EF4-FFF2-40B4-BE49-F238E27FC236}">
                <a16:creationId xmlns:a16="http://schemas.microsoft.com/office/drawing/2014/main" id="{F73EC867-A9C9-920B-6015-F154BA438792}"/>
              </a:ext>
            </a:extLst>
          </p:cNvPr>
          <p:cNvSpPr>
            <a:spLocks noGrp="1"/>
          </p:cNvSpPr>
          <p:nvPr>
            <p:ph type="title"/>
          </p:nvPr>
        </p:nvSpPr>
        <p:spPr/>
        <p:txBody>
          <a:bodyPr/>
          <a:lstStyle/>
          <a:p>
            <a:endParaRPr lang="en-GB"/>
          </a:p>
        </p:txBody>
      </p:sp>
      <p:sp>
        <p:nvSpPr>
          <p:cNvPr id="12" name="Title 1">
            <a:extLst>
              <a:ext uri="{FF2B5EF4-FFF2-40B4-BE49-F238E27FC236}">
                <a16:creationId xmlns:a16="http://schemas.microsoft.com/office/drawing/2014/main" id="{C957E6D7-F9EF-25D0-63FF-2D51AB7F73A8}"/>
              </a:ext>
            </a:extLst>
          </p:cNvPr>
          <p:cNvSpPr txBox="1">
            <a:spLocks/>
          </p:cNvSpPr>
          <p:nvPr/>
        </p:nvSpPr>
        <p:spPr>
          <a:xfrm>
            <a:off x="192506" y="2338528"/>
            <a:ext cx="3674038" cy="2180944"/>
          </a:xfrm>
          <a:prstGeom prst="rect">
            <a:avLst/>
          </a:prstGeom>
        </p:spPr>
        <p:txBody>
          <a:bodyPr vert="horz" lIns="91440" tIns="45720" rIns="91440" bIns="45720" rtlCol="0" anchor="t">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6200" u="sng" dirty="0">
                <a:solidFill>
                  <a:srgbClr val="FFFFFF"/>
                </a:solidFill>
              </a:rPr>
              <a:t>Attention/ Activity Levels</a:t>
            </a:r>
          </a:p>
        </p:txBody>
      </p:sp>
    </p:spTree>
    <p:extLst>
      <p:ext uri="{BB962C8B-B14F-4D97-AF65-F5344CB8AC3E}">
        <p14:creationId xmlns:p14="http://schemas.microsoft.com/office/powerpoint/2010/main" val="15308874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Content Placeholder 3">
            <a:extLst>
              <a:ext uri="{FF2B5EF4-FFF2-40B4-BE49-F238E27FC236}">
                <a16:creationId xmlns:a16="http://schemas.microsoft.com/office/drawing/2014/main" id="{E874CBC1-1265-384D-24D2-7616AD9B5569}"/>
              </a:ext>
            </a:extLst>
          </p:cNvPr>
          <p:cNvSpPr>
            <a:spLocks noGrp="1"/>
          </p:cNvSpPr>
          <p:nvPr>
            <p:ph sz="half" idx="1"/>
          </p:nvPr>
        </p:nvSpPr>
        <p:spPr>
          <a:xfrm>
            <a:off x="4380855" y="1412489"/>
            <a:ext cx="3427283" cy="4363844"/>
          </a:xfrm>
        </p:spPr>
        <p:txBody>
          <a:bodyPr>
            <a:normAutofit fontScale="92500" lnSpcReduction="10000"/>
          </a:bodyPr>
          <a:lstStyle/>
          <a:p>
            <a:pPr marL="0" indent="0">
              <a:buNone/>
            </a:pPr>
            <a:r>
              <a:rPr lang="en-GB" sz="2000" dirty="0"/>
              <a:t>What you might see…</a:t>
            </a:r>
          </a:p>
          <a:p>
            <a:pPr marL="457200" lvl="1" indent="0">
              <a:buNone/>
            </a:pPr>
            <a:r>
              <a:rPr lang="en-GB" sz="2000" dirty="0"/>
              <a:t>They are very compliant and quiet</a:t>
            </a:r>
          </a:p>
          <a:p>
            <a:pPr marL="457200" lvl="1" indent="0">
              <a:buNone/>
            </a:pPr>
            <a:r>
              <a:rPr lang="en-GB" sz="2000" dirty="0"/>
              <a:t>They do not present any extremes of emotion</a:t>
            </a:r>
          </a:p>
          <a:p>
            <a:pPr marL="0" indent="0">
              <a:buNone/>
            </a:pPr>
            <a:r>
              <a:rPr lang="en-GB" sz="2000" dirty="0"/>
              <a:t>But… </a:t>
            </a:r>
          </a:p>
          <a:p>
            <a:endParaRPr lang="en-GB" sz="2000" dirty="0"/>
          </a:p>
        </p:txBody>
      </p:sp>
      <p:cxnSp>
        <p:nvCxnSpPr>
          <p:cNvPr id="12" name="Straight Connector 11">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Content Placeholder 4">
            <a:extLst>
              <a:ext uri="{FF2B5EF4-FFF2-40B4-BE49-F238E27FC236}">
                <a16:creationId xmlns:a16="http://schemas.microsoft.com/office/drawing/2014/main" id="{AC511D8D-2ACD-BD12-EE54-07EFCE6C91BF}"/>
              </a:ext>
            </a:extLst>
          </p:cNvPr>
          <p:cNvSpPr>
            <a:spLocks noGrp="1"/>
          </p:cNvSpPr>
          <p:nvPr>
            <p:ph sz="half" idx="2"/>
          </p:nvPr>
        </p:nvSpPr>
        <p:spPr>
          <a:xfrm>
            <a:off x="8451604" y="1412489"/>
            <a:ext cx="3197701" cy="4363844"/>
          </a:xfrm>
        </p:spPr>
        <p:txBody>
          <a:bodyPr>
            <a:normAutofit fontScale="92500" lnSpcReduction="10000"/>
          </a:bodyPr>
          <a:lstStyle/>
          <a:p>
            <a:r>
              <a:rPr lang="en-GB" sz="2000" dirty="0"/>
              <a:t>Parents report that they are struggling to get them to school, in the morning</a:t>
            </a:r>
          </a:p>
          <a:p>
            <a:r>
              <a:rPr lang="en-GB" sz="2000" dirty="0"/>
              <a:t>Parents report that they are experiencing extremes of emotion once they leave school</a:t>
            </a:r>
          </a:p>
          <a:p>
            <a:pPr marL="0" indent="0">
              <a:buNone/>
            </a:pPr>
            <a:endParaRPr lang="en-GB" sz="2000" dirty="0"/>
          </a:p>
          <a:p>
            <a:r>
              <a:rPr lang="en-GB" sz="2000" dirty="0"/>
              <a:t>Is there a large difference in how parents report them to be at home compared to school?</a:t>
            </a:r>
          </a:p>
          <a:p>
            <a:r>
              <a:rPr lang="en-GB" sz="2000" dirty="0"/>
              <a:t>Have you ever seen them express disappointment, frustration or sadness in school?</a:t>
            </a:r>
          </a:p>
        </p:txBody>
      </p:sp>
      <p:sp>
        <p:nvSpPr>
          <p:cNvPr id="7" name="Title 1">
            <a:extLst>
              <a:ext uri="{FF2B5EF4-FFF2-40B4-BE49-F238E27FC236}">
                <a16:creationId xmlns:a16="http://schemas.microsoft.com/office/drawing/2014/main" id="{F5DD04CD-E7D8-B84F-D4D6-CE3C1950424A}"/>
              </a:ext>
            </a:extLst>
          </p:cNvPr>
          <p:cNvSpPr txBox="1">
            <a:spLocks/>
          </p:cNvSpPr>
          <p:nvPr/>
        </p:nvSpPr>
        <p:spPr>
          <a:xfrm>
            <a:off x="192506" y="2338528"/>
            <a:ext cx="3674038" cy="2180944"/>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6200" u="sng" dirty="0">
                <a:solidFill>
                  <a:srgbClr val="FFFFFF"/>
                </a:solidFill>
              </a:rPr>
              <a:t>Emotional Wellbeing</a:t>
            </a:r>
          </a:p>
        </p:txBody>
      </p:sp>
    </p:spTree>
    <p:extLst>
      <p:ext uri="{BB962C8B-B14F-4D97-AF65-F5344CB8AC3E}">
        <p14:creationId xmlns:p14="http://schemas.microsoft.com/office/powerpoint/2010/main" val="1239924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874002F-46E2-C55F-7F63-80DAAE9FDC72}"/>
              </a:ext>
            </a:extLst>
          </p:cNvPr>
          <p:cNvSpPr>
            <a:spLocks noGrp="1"/>
          </p:cNvSpPr>
          <p:nvPr>
            <p:ph type="title"/>
          </p:nvPr>
        </p:nvSpPr>
        <p:spPr>
          <a:xfrm>
            <a:off x="1524003" y="1999615"/>
            <a:ext cx="9144000" cy="2764028"/>
          </a:xfrm>
        </p:spPr>
        <p:txBody>
          <a:bodyPr vert="horz" lIns="91440" tIns="45720" rIns="91440" bIns="45720" rtlCol="0" anchor="ctr">
            <a:normAutofit/>
          </a:bodyPr>
          <a:lstStyle/>
          <a:p>
            <a:pPr algn="ctr"/>
            <a:r>
              <a:rPr lang="en-US" sz="7200" kern="1200">
                <a:solidFill>
                  <a:schemeClr val="tx1"/>
                </a:solidFill>
                <a:latin typeface="+mj-lt"/>
                <a:ea typeface="+mj-ea"/>
                <a:cs typeface="+mj-cs"/>
              </a:rPr>
              <a:t>Activity: Have a go!</a:t>
            </a:r>
          </a:p>
        </p:txBody>
      </p:sp>
      <p:sp>
        <p:nvSpPr>
          <p:cNvPr id="3" name="Text Placeholder 2">
            <a:extLst>
              <a:ext uri="{FF2B5EF4-FFF2-40B4-BE49-F238E27FC236}">
                <a16:creationId xmlns:a16="http://schemas.microsoft.com/office/drawing/2014/main" id="{3B32C04D-D54C-7EAB-F29A-6453ADFFED0A}"/>
              </a:ext>
            </a:extLst>
          </p:cNvPr>
          <p:cNvSpPr>
            <a:spLocks noGrp="1"/>
          </p:cNvSpPr>
          <p:nvPr>
            <p:ph type="body" idx="1"/>
          </p:nvPr>
        </p:nvSpPr>
        <p:spPr>
          <a:xfrm>
            <a:off x="1966912" y="5645150"/>
            <a:ext cx="8258176" cy="631825"/>
          </a:xfrm>
        </p:spPr>
        <p:txBody>
          <a:bodyPr vert="horz" lIns="91440" tIns="45720" rIns="91440" bIns="45720" rtlCol="0" anchor="ctr">
            <a:normAutofit/>
          </a:bodyPr>
          <a:lstStyle/>
          <a:p>
            <a:pPr algn="ctr"/>
            <a:endParaRPr lang="en-US" sz="2800" kern="1200">
              <a:solidFill>
                <a:schemeClr val="tx1"/>
              </a:solidFill>
              <a:latin typeface="+mn-lt"/>
              <a:ea typeface="+mn-ea"/>
              <a:cs typeface="+mn-cs"/>
            </a:endParaRP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7727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B7F96-CB04-B9CB-17B7-921E1E885D64}"/>
              </a:ext>
            </a:extLst>
          </p:cNvPr>
          <p:cNvSpPr>
            <a:spLocks noGrp="1"/>
          </p:cNvSpPr>
          <p:nvPr>
            <p:ph type="ctrTitle"/>
          </p:nvPr>
        </p:nvSpPr>
        <p:spPr/>
        <p:txBody>
          <a:bodyPr/>
          <a:lstStyle/>
          <a:p>
            <a:r>
              <a:rPr lang="en-GB" dirty="0"/>
              <a:t>Feedback</a:t>
            </a:r>
          </a:p>
        </p:txBody>
      </p:sp>
      <p:sp>
        <p:nvSpPr>
          <p:cNvPr id="6" name="Subtitle 5">
            <a:extLst>
              <a:ext uri="{FF2B5EF4-FFF2-40B4-BE49-F238E27FC236}">
                <a16:creationId xmlns:a16="http://schemas.microsoft.com/office/drawing/2014/main" id="{C0BB3221-CB72-70DD-6654-7D20F30E77FB}"/>
              </a:ext>
            </a:extLst>
          </p:cNvPr>
          <p:cNvSpPr>
            <a:spLocks noGrp="1"/>
          </p:cNvSpPr>
          <p:nvPr>
            <p:ph type="subTitle" idx="1"/>
          </p:nvPr>
        </p:nvSpPr>
        <p:spPr/>
        <p:txBody>
          <a:bodyPr>
            <a:normAutofit lnSpcReduction="10000"/>
          </a:bodyPr>
          <a:lstStyle/>
          <a:p>
            <a:r>
              <a:rPr lang="en-GB" dirty="0"/>
              <a:t>After completing the activity…</a:t>
            </a:r>
          </a:p>
          <a:p>
            <a:endParaRPr lang="en-GB"/>
          </a:p>
          <a:p>
            <a:r>
              <a:rPr lang="en-GB"/>
              <a:t>Any </a:t>
            </a:r>
            <a:r>
              <a:rPr lang="en-GB" dirty="0"/>
              <a:t>thoughts?</a:t>
            </a:r>
          </a:p>
          <a:p>
            <a:r>
              <a:rPr lang="en-GB" dirty="0"/>
              <a:t>Any reflections?</a:t>
            </a:r>
          </a:p>
        </p:txBody>
      </p:sp>
    </p:spTree>
    <p:extLst>
      <p:ext uri="{BB962C8B-B14F-4D97-AF65-F5344CB8AC3E}">
        <p14:creationId xmlns:p14="http://schemas.microsoft.com/office/powerpoint/2010/main" val="15863716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AD5A2B-6012-F9A5-CE1E-4101578E05D8}"/>
              </a:ext>
            </a:extLst>
          </p:cNvPr>
          <p:cNvSpPr>
            <a:spLocks noGrp="1"/>
          </p:cNvSpPr>
          <p:nvPr>
            <p:ph type="title"/>
          </p:nvPr>
        </p:nvSpPr>
        <p:spPr>
          <a:xfrm>
            <a:off x="6590662" y="4267832"/>
            <a:ext cx="4805996" cy="1297115"/>
          </a:xfrm>
        </p:spPr>
        <p:txBody>
          <a:bodyPr vert="horz" lIns="91440" tIns="45720" rIns="91440" bIns="45720" rtlCol="0" anchor="t">
            <a:normAutofit/>
          </a:bodyPr>
          <a:lstStyle/>
          <a:p>
            <a:r>
              <a:rPr lang="en-US" sz="4000" kern="1200">
                <a:solidFill>
                  <a:schemeClr val="tx2"/>
                </a:solidFill>
                <a:latin typeface="+mj-lt"/>
                <a:ea typeface="+mj-ea"/>
                <a:cs typeface="+mj-cs"/>
              </a:rPr>
              <a:t>Thank you</a:t>
            </a:r>
          </a:p>
        </p:txBody>
      </p:sp>
      <p:sp>
        <p:nvSpPr>
          <p:cNvPr id="3" name="Text Placeholder 2">
            <a:extLst>
              <a:ext uri="{FF2B5EF4-FFF2-40B4-BE49-F238E27FC236}">
                <a16:creationId xmlns:a16="http://schemas.microsoft.com/office/drawing/2014/main" id="{98E2E2E8-4422-B659-AF94-517EAC9CA560}"/>
              </a:ext>
            </a:extLst>
          </p:cNvPr>
          <p:cNvSpPr>
            <a:spLocks noGrp="1"/>
          </p:cNvSpPr>
          <p:nvPr>
            <p:ph type="body" idx="1"/>
          </p:nvPr>
        </p:nvSpPr>
        <p:spPr>
          <a:xfrm>
            <a:off x="6590966" y="3428999"/>
            <a:ext cx="4805691" cy="838831"/>
          </a:xfrm>
        </p:spPr>
        <p:txBody>
          <a:bodyPr vert="horz" lIns="91440" tIns="45720" rIns="91440" bIns="45720" rtlCol="0" anchor="b">
            <a:normAutofit/>
          </a:bodyPr>
          <a:lstStyle/>
          <a:p>
            <a:r>
              <a:rPr lang="en-US" sz="2000" kern="1200">
                <a:solidFill>
                  <a:schemeClr val="tx2"/>
                </a:solidFill>
                <a:latin typeface="+mn-lt"/>
                <a:ea typeface="+mn-ea"/>
                <a:cs typeface="+mn-cs"/>
              </a:rPr>
              <a:t>Any questions?</a:t>
            </a:r>
          </a:p>
        </p:txBody>
      </p:sp>
      <p:pic>
        <p:nvPicPr>
          <p:cNvPr id="7" name="Graphic 6" descr="Help">
            <a:extLst>
              <a:ext uri="{FF2B5EF4-FFF2-40B4-BE49-F238E27FC236}">
                <a16:creationId xmlns:a16="http://schemas.microsoft.com/office/drawing/2014/main" id="{B4F4B6B3-6D42-EBB8-1586-599510A016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4" name="Group 13">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5" name="Freeform: Shape 14">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402916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F8DAE-52D6-013C-B856-6E68516C2E6E}"/>
              </a:ext>
            </a:extLst>
          </p:cNvPr>
          <p:cNvSpPr>
            <a:spLocks noGrp="1"/>
          </p:cNvSpPr>
          <p:nvPr>
            <p:ph type="title"/>
          </p:nvPr>
        </p:nvSpPr>
        <p:spPr>
          <a:xfrm>
            <a:off x="555403" y="366823"/>
            <a:ext cx="10515600" cy="1133475"/>
          </a:xfrm>
        </p:spPr>
        <p:txBody>
          <a:bodyPr/>
          <a:lstStyle/>
          <a:p>
            <a:pPr algn="ctr"/>
            <a:r>
              <a:rPr lang="en-GB" dirty="0"/>
              <a:t>Resources:</a:t>
            </a:r>
          </a:p>
        </p:txBody>
      </p:sp>
      <p:sp>
        <p:nvSpPr>
          <p:cNvPr id="3" name="Text Placeholder 2">
            <a:extLst>
              <a:ext uri="{FF2B5EF4-FFF2-40B4-BE49-F238E27FC236}">
                <a16:creationId xmlns:a16="http://schemas.microsoft.com/office/drawing/2014/main" id="{C6DB3942-8E51-1EE5-6FBA-DE1EBC86B445}"/>
              </a:ext>
            </a:extLst>
          </p:cNvPr>
          <p:cNvSpPr>
            <a:spLocks noGrp="1"/>
          </p:cNvSpPr>
          <p:nvPr>
            <p:ph type="body" idx="1"/>
          </p:nvPr>
        </p:nvSpPr>
        <p:spPr>
          <a:xfrm>
            <a:off x="831850" y="1871331"/>
            <a:ext cx="10515600" cy="4218320"/>
          </a:xfrm>
        </p:spPr>
        <p:txBody>
          <a:bodyPr>
            <a:normAutofit lnSpcReduction="10000"/>
          </a:bodyPr>
          <a:lstStyle/>
          <a:p>
            <a:pPr lvl="0"/>
            <a:r>
              <a:rPr lang="en-GB" u="sng" dirty="0">
                <a:hlinkClick r:id="rId3"/>
              </a:rPr>
              <a:t>https://www.autism.org.uk/advice-and-guidance/topics/behaviour/masking</a:t>
            </a:r>
            <a:endParaRPr lang="en-GB" dirty="0"/>
          </a:p>
          <a:p>
            <a:r>
              <a:rPr lang="en-GB" dirty="0"/>
              <a:t> </a:t>
            </a:r>
          </a:p>
          <a:p>
            <a:pPr lvl="0"/>
            <a:r>
              <a:rPr lang="en-GB" u="sng" dirty="0">
                <a:hlinkClick r:id="rId4"/>
              </a:rPr>
              <a:t>https://www.kids.org.uk/guides/masking/</a:t>
            </a:r>
            <a:endParaRPr lang="en-GB" dirty="0"/>
          </a:p>
          <a:p>
            <a:r>
              <a:rPr lang="en-GB" dirty="0"/>
              <a:t> </a:t>
            </a:r>
          </a:p>
          <a:p>
            <a:pPr lvl="0"/>
            <a:r>
              <a:rPr lang="en-GB" u="sng" dirty="0">
                <a:hlinkClick r:id="rId5"/>
              </a:rPr>
              <a:t>https://www.thirdspace.scot/wp-content/uploads/2022/09/NAIT-Guide-to-Autistic-Masking-for-Parents-and-Carers-2022.pdf</a:t>
            </a:r>
            <a:endParaRPr lang="en-GB" dirty="0"/>
          </a:p>
          <a:p>
            <a:r>
              <a:rPr lang="en-GB" dirty="0"/>
              <a:t> </a:t>
            </a:r>
          </a:p>
          <a:p>
            <a:pPr lvl="0"/>
            <a:r>
              <a:rPr lang="en-GB" dirty="0"/>
              <a:t>https://www.facebook.com/comfaclothing/videos/5-ways-to-know-your-child-is-masking-at-school-often-neurodivergent-kids-are-so-/1173813494856976/ - </a:t>
            </a:r>
            <a:r>
              <a:rPr lang="en-GB" b="1" dirty="0"/>
              <a:t>This link is on Facebook but is a really nice explanation by an autistic young person and family about what masking can look like in school.</a:t>
            </a:r>
            <a:r>
              <a:rPr lang="en-GB" dirty="0"/>
              <a:t> </a:t>
            </a:r>
          </a:p>
          <a:p>
            <a:endParaRPr lang="en-GB" dirty="0"/>
          </a:p>
        </p:txBody>
      </p:sp>
    </p:spTree>
    <p:extLst>
      <p:ext uri="{BB962C8B-B14F-4D97-AF65-F5344CB8AC3E}">
        <p14:creationId xmlns:p14="http://schemas.microsoft.com/office/powerpoint/2010/main" val="4292168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271</TotalTime>
  <Words>1881</Words>
  <Application>Microsoft Office PowerPoint</Application>
  <PresentationFormat>Widescreen</PresentationFormat>
  <Paragraphs>216</Paragraphs>
  <Slides>27</Slides>
  <Notes>25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Aptos</vt:lpstr>
      <vt:lpstr>Aptos Display</vt:lpstr>
      <vt:lpstr>Arial</vt:lpstr>
      <vt:lpstr>Calibri</vt:lpstr>
      <vt:lpstr>Office Theme</vt:lpstr>
      <vt:lpstr>Masking</vt:lpstr>
      <vt:lpstr>Discussion: What is masking?</vt:lpstr>
      <vt:lpstr>What is masking?</vt:lpstr>
      <vt:lpstr>But… not all masking is equal</vt:lpstr>
      <vt:lpstr>Masking iceberg</vt:lpstr>
      <vt:lpstr>But… </vt:lpstr>
      <vt:lpstr>PowerPoint Presentation</vt:lpstr>
      <vt:lpstr>Masking may include… </vt:lpstr>
      <vt:lpstr>Some examples of masking from our casework</vt:lpstr>
      <vt:lpstr>But why…?</vt:lpstr>
      <vt:lpstr>Masking in nature… </vt:lpstr>
      <vt:lpstr>The consequences of Masking:</vt:lpstr>
      <vt:lpstr>The consequences of Masking:</vt:lpstr>
      <vt:lpstr>What is the one biggest thing we can do to support children/young people who are masking?</vt:lpstr>
      <vt:lpstr>…. Believe that it is happening!</vt:lpstr>
      <vt:lpstr>General strategies </vt:lpstr>
      <vt:lpstr>PowerPoint Presentation</vt:lpstr>
      <vt:lpstr>… but how can we represent masking on the TREE (NDP referral) Form?</vt:lpstr>
      <vt:lpstr>PowerPoint Presentation</vt:lpstr>
      <vt:lpstr>PowerPoint Presentation</vt:lpstr>
      <vt:lpstr>PowerPoint Presentation</vt:lpstr>
      <vt:lpstr>PowerPoint Presentation</vt:lpstr>
      <vt:lpstr>PowerPoint Presentation</vt:lpstr>
      <vt:lpstr>Activity: Have a go!</vt:lpstr>
      <vt:lpstr>Feedback</vt:lpstr>
      <vt:lpstr>Thank you</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Amy Bamford</dc:creator>
  <cp:lastModifiedBy>Catherine Wilson</cp:lastModifiedBy>
  <cp:revision>35</cp:revision>
  <dcterms:created xsi:type="dcterms:W3CDTF">2026-02-16T08:56:29Z</dcterms:created>
  <dcterms:modified xsi:type="dcterms:W3CDTF">2026-04-01T13:20:33Z</dcterms:modified>
</cp:coreProperties>
</file>